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7" r:id="rId2"/>
    <p:sldId id="291" r:id="rId3"/>
    <p:sldId id="293" r:id="rId4"/>
    <p:sldId id="296" r:id="rId5"/>
    <p:sldId id="302" r:id="rId6"/>
    <p:sldId id="294" r:id="rId7"/>
    <p:sldId id="295" r:id="rId8"/>
    <p:sldId id="297" r:id="rId9"/>
    <p:sldId id="299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09"/>
    <p:restoredTop sz="89320"/>
  </p:normalViewPr>
  <p:slideViewPr>
    <p:cSldViewPr snapToGrid="0">
      <p:cViewPr varScale="1">
        <p:scale>
          <a:sx n="114" d="100"/>
          <a:sy n="114" d="100"/>
        </p:scale>
        <p:origin x="63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F8EB83-4C79-A342-9135-A9C54C014FD1}" type="datetimeFigureOut">
              <a:rPr kumimoji="1" lang="zh-CN" altLang="en-US" smtClean="0"/>
              <a:t>2023/9/23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94CB9C-E3BA-8549-842B-279FDF4AA36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305999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E438FA-68FE-A242-A615-11A76816C181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984557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E438FA-68FE-A242-A615-11A76816C181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521755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E438FA-68FE-A242-A615-11A76816C181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135557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E438FA-68FE-A242-A615-11A76816C181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579701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Editing the shape of a 3D scene, for example, </a:t>
            </a:r>
            <a:r>
              <a:rPr lang="en-US" b="0" i="0" dirty="0">
                <a:effectLst/>
                <a:latin typeface="Arial" panose="020B0604020202020204" pitchFamily="34" charset="0"/>
              </a:rPr>
              <a:t>Optimus Prime transforms between a humanoid and a truck, impacts many applications in computer vision.</a:t>
            </a:r>
          </a:p>
          <a:p>
            <a:endParaRPr lang="en-US" b="0" i="0" dirty="0">
              <a:effectLst/>
              <a:latin typeface="Arial" panose="020B0604020202020204" pitchFamily="34" charset="0"/>
            </a:endParaRPr>
          </a:p>
          <a:p>
            <a:r>
              <a:rPr lang="en-US" b="0" i="0" dirty="0">
                <a:effectLst/>
                <a:latin typeface="Arial" panose="020B0604020202020204" pitchFamily="34" charset="0"/>
              </a:rPr>
              <a:t>The main challenge of this task is % to generate visual-faithful, natural results consistent with ambient environment. </a:t>
            </a:r>
            <a:br>
              <a:rPr lang="en-US" dirty="0"/>
            </a:br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E438FA-68FE-A242-A615-11A76816C181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711366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E438FA-68FE-A242-A615-11A76816C181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799358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E438FA-68FE-A242-A615-11A76816C181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76854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E438FA-68FE-A242-A615-11A76816C181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504581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" altLang="zh-CN" dirty="0"/>
              <a:t>replacing the components of f </a:t>
            </a:r>
            <a:r>
              <a:rPr lang="en" altLang="zh-CN" dirty="0" err="1"/>
              <a:t>i</a:t>
            </a:r>
            <a:r>
              <a:rPr lang="en" altLang="zh-CN" dirty="0"/>
              <a:t> t for the inner-face region with their counterparts</a:t>
            </a:r>
            <a:endParaRPr lang="en" altLang="zh-CN" dirty="0">
              <a:latin typeface="Georgia Pro" panose="02040502050405020303" pitchFamily="18" charset="0"/>
            </a:endParaRPr>
          </a:p>
          <a:p>
            <a:endParaRPr lang="en" altLang="zh-CN" sz="2400" dirty="0">
              <a:latin typeface="Georgia Pro" panose="02040502050405020303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E438FA-68FE-A242-A615-11A76816C181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599652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7DABC0-A1CC-F125-11C2-4E4C943BC9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BB34165-80C0-E0D9-57DE-3CA318A500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3DD0C72-46B4-F694-6F45-1F5AADE6F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9221E-C339-2A47-8742-1DC54FB847B1}" type="datetimeFigureOut">
              <a:rPr kumimoji="1" lang="zh-CN" altLang="en-US" smtClean="0"/>
              <a:t>2023/9/23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B2483AF-D2A0-215E-D212-DA03A1210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AA00153-297F-D47E-AAB2-3D73E9A72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50285-1BA1-0D47-BAE7-874A65208C2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71069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7B039B-417B-3E1E-ACB2-7A6DCA665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775FAB7-75D5-ECA4-F246-FE5E7D6B48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96C29B1-5A2C-B6F6-0D4F-21B1C701A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9221E-C339-2A47-8742-1DC54FB847B1}" type="datetimeFigureOut">
              <a:rPr kumimoji="1" lang="zh-CN" altLang="en-US" smtClean="0"/>
              <a:t>2023/9/23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1B56243-4595-A361-7824-6C6E0F3672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5E6D9CF-EEBC-44E7-D715-0A7C0ACA25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50285-1BA1-0D47-BAE7-874A65208C2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725204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D34CA6A-CEA6-7338-0316-6F73B03403B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CFDC898-89A6-031C-5D83-B5F5E46E72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AD74521-8EB6-1397-645F-A255BD7A1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9221E-C339-2A47-8742-1DC54FB847B1}" type="datetimeFigureOut">
              <a:rPr kumimoji="1" lang="zh-CN" altLang="en-US" smtClean="0"/>
              <a:t>2023/9/23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3A1EC16-63E8-747A-F670-15F7BF5F0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0421E72-F331-1898-CC1D-DE63EAB4D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50285-1BA1-0D47-BAE7-874A65208C2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536198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B5BD12-A05F-E52F-8B21-A375857DE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32AE199-E570-FF88-B4C3-84CE7617E4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295DEFB-1030-B403-9A0E-47982D33E1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9221E-C339-2A47-8742-1DC54FB847B1}" type="datetimeFigureOut">
              <a:rPr kumimoji="1" lang="zh-CN" altLang="en-US" smtClean="0"/>
              <a:t>2023/9/23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7CE0200-D745-7666-652E-2B19E66150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D0F7526-50C0-03C3-B9C0-A663BBBD0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50285-1BA1-0D47-BAE7-874A65208C2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953063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EA97213-75F4-9309-5686-26230D5ED0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3F97D07-393E-F1D1-3475-694558CC27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098737D-99CF-71C1-2567-731BCE87C7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9221E-C339-2A47-8742-1DC54FB847B1}" type="datetimeFigureOut">
              <a:rPr kumimoji="1" lang="zh-CN" altLang="en-US" smtClean="0"/>
              <a:t>2023/9/23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B802674-4762-B696-9785-EE3490BF8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12325A7-F4D7-CDE7-DD92-8ACD340B1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50285-1BA1-0D47-BAE7-874A65208C2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119714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FB37F4-38F3-F829-AECB-AAB52BD018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C097EBE-162C-F277-0302-18C002E20D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10768F6-CCB3-2A11-9A79-915D31C81A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DE074C0-66AA-2949-CF01-1F26EB4A8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9221E-C339-2A47-8742-1DC54FB847B1}" type="datetimeFigureOut">
              <a:rPr kumimoji="1" lang="zh-CN" altLang="en-US" smtClean="0"/>
              <a:t>2023/9/23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DE25A57-57CD-4E85-BC4F-26BB0AAC8D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D3E9F24-78BB-71B9-9C85-E4DC80B39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50285-1BA1-0D47-BAE7-874A65208C2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232781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B6932E-9F9F-5584-CA04-38F35D82F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F2F96CE-E4FE-32E3-EDB3-426C7D7D96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5AB6FFC-098B-2EFD-7FC7-D48129C498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0AF6BC3-1D64-7763-1F98-40C1EE99C6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85C1E1C-BBFE-9175-D364-4CDB7ADD6F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41F10A6-EA4B-8EE9-7435-1E6259FB1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9221E-C339-2A47-8742-1DC54FB847B1}" type="datetimeFigureOut">
              <a:rPr kumimoji="1" lang="zh-CN" altLang="en-US" smtClean="0"/>
              <a:t>2023/9/23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EDF9085-67C9-6FFF-E66D-0D5B11118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A80A513-E38D-A774-4AF8-552E9D863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50285-1BA1-0D47-BAE7-874A65208C2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35891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AF8ECE-427E-5F79-97F7-3398A3803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D551CB1-E9A1-0F9C-55AF-CA167BB5B9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9221E-C339-2A47-8742-1DC54FB847B1}" type="datetimeFigureOut">
              <a:rPr kumimoji="1" lang="zh-CN" altLang="en-US" smtClean="0"/>
              <a:t>2023/9/23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E4B4316-C614-098E-441E-37C71E9609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FF5A78F-7BC5-3E66-D37B-5BD18B96B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50285-1BA1-0D47-BAE7-874A65208C2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576984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AF9DAFE-D929-9A4A-6C76-F81BB194C4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9221E-C339-2A47-8742-1DC54FB847B1}" type="datetimeFigureOut">
              <a:rPr kumimoji="1" lang="zh-CN" altLang="en-US" smtClean="0"/>
              <a:t>2023/9/23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EAA9D63-A661-B34E-D767-B80B07CAE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69A06AA-B30D-424B-D30F-0D5BF468C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50285-1BA1-0D47-BAE7-874A65208C2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091838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871849B-024B-6A05-0E9E-44147A79C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AB12514-D3AC-A41A-BD40-06AFCE1378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278E1DD-7366-6D24-2559-EE18E8604B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3742DC-B106-A0EA-0075-29B8C47D2A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9221E-C339-2A47-8742-1DC54FB847B1}" type="datetimeFigureOut">
              <a:rPr kumimoji="1" lang="zh-CN" altLang="en-US" smtClean="0"/>
              <a:t>2023/9/23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8518475-AEA9-42FB-54EA-EEC5F6033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2F698DC-58C2-D1AF-6251-FC486C5F5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50285-1BA1-0D47-BAE7-874A65208C2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661458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02CAAF-5517-560D-04A7-1695BA328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1BE2CB2-F13C-D25D-C0B7-448BAC1CB7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10EBCBD-0EC4-AC67-A224-3CF1BEF56E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FCC6244-F292-02D3-374C-6E4F617C53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9221E-C339-2A47-8742-1DC54FB847B1}" type="datetimeFigureOut">
              <a:rPr kumimoji="1" lang="zh-CN" altLang="en-US" smtClean="0"/>
              <a:t>2023/9/23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DC199FE-6D13-35A8-4B5D-BF8534CBC3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FC9D828-4F2D-A9D8-C65F-65DFF65A4B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50285-1BA1-0D47-BAE7-874A65208C2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51582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FF1EEFC-C069-DBBC-2834-A242DACE5A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937486C-420B-06DA-C5A5-4FEA5544A5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E5223D0-23E5-AA80-2D5D-A7D875E18A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49221E-C339-2A47-8742-1DC54FB847B1}" type="datetimeFigureOut">
              <a:rPr kumimoji="1" lang="zh-CN" altLang="en-US" smtClean="0"/>
              <a:t>2023/9/23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DC7254B-B25B-7D3F-9C22-A7F908882F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E4DBAC4-A26C-F1AC-91D9-56B255349C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D50285-1BA1-0D47-BAE7-874A65208C2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254659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CA9952-F783-5449-8ED9-A92BDBF826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60733" y="1862417"/>
            <a:ext cx="9144000" cy="1801607"/>
          </a:xfrm>
        </p:spPr>
        <p:txBody>
          <a:bodyPr>
            <a:normAutofit/>
          </a:bodyPr>
          <a:lstStyle/>
          <a:p>
            <a:r>
              <a:rPr kumimoji="1" lang="en-US" altLang="zh-CN" sz="5400" dirty="0">
                <a:latin typeface="Georgia Pro" panose="02040502050405020303" pitchFamily="18" charset="0"/>
              </a:rPr>
              <a:t>PhD Interview</a:t>
            </a:r>
            <a:br>
              <a:rPr kumimoji="1" lang="en-US" altLang="zh-CN" dirty="0">
                <a:latin typeface="Georgia Pro" panose="02040502050405020303" pitchFamily="18" charset="0"/>
              </a:rPr>
            </a:br>
            <a:r>
              <a:rPr kumimoji="1" lang="en-US" altLang="zh-CN" dirty="0">
                <a:latin typeface="Georgia Pro" panose="02040502050405020303" pitchFamily="18" charset="0"/>
              </a:rPr>
              <a:t>Research Introduction</a:t>
            </a:r>
            <a:endParaRPr kumimoji="1" lang="zh-CN" altLang="en-US" dirty="0">
              <a:latin typeface="Georgia Pro" panose="02040502050405020303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A000821-071B-4C34-4695-1D0BBF2A5145}"/>
              </a:ext>
            </a:extLst>
          </p:cNvPr>
          <p:cNvSpPr txBox="1"/>
          <p:nvPr/>
        </p:nvSpPr>
        <p:spPr>
          <a:xfrm>
            <a:off x="2032475" y="982922"/>
            <a:ext cx="840051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000" i="1" dirty="0">
                <a:latin typeface="Georgia Pro" panose="02040502050405020303" pitchFamily="18" charset="0"/>
              </a:rPr>
              <a:t>PhD Interview</a:t>
            </a:r>
            <a:r>
              <a:rPr kumimoji="1" lang="zh-CN" altLang="en-US" sz="2000" i="1" dirty="0">
                <a:latin typeface="Georgia Pro" panose="02040502050405020303" pitchFamily="18" charset="0"/>
              </a:rPr>
              <a:t> </a:t>
            </a:r>
            <a:r>
              <a:rPr kumimoji="1" lang="en-US" altLang="zh-CN" sz="2000" i="1" dirty="0">
                <a:latin typeface="Georgia Pro" panose="02040502050405020303" pitchFamily="18" charset="0"/>
              </a:rPr>
              <a:t>@ xx/xx/2023</a:t>
            </a:r>
            <a:endParaRPr lang="en-US" sz="2000" dirty="0">
              <a:latin typeface="Georgia Pro" panose="02040502050405020303" pitchFamily="18" charset="0"/>
            </a:endParaRPr>
          </a:p>
        </p:txBody>
      </p:sp>
      <p:sp>
        <p:nvSpPr>
          <p:cNvPr id="9" name="副标题 8">
            <a:extLst>
              <a:ext uri="{FF2B5EF4-FFF2-40B4-BE49-F238E27FC236}">
                <a16:creationId xmlns:a16="http://schemas.microsoft.com/office/drawing/2014/main" id="{ACEEC3D2-2750-680E-7576-9E8F62B133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4343464"/>
            <a:ext cx="9144000" cy="1655762"/>
          </a:xfrm>
        </p:spPr>
        <p:txBody>
          <a:bodyPr>
            <a:normAutofit/>
          </a:bodyPr>
          <a:lstStyle/>
          <a:p>
            <a:r>
              <a:rPr kumimoji="1" lang="en-US" sz="4200" dirty="0">
                <a:latin typeface="Georgia Pro" panose="02040502050405020303" pitchFamily="18" charset="0"/>
                <a:ea typeface="+mj-ea"/>
                <a:cs typeface="+mj-cs"/>
              </a:rPr>
              <a:t>Linzhan Mou</a:t>
            </a:r>
          </a:p>
          <a:p>
            <a:r>
              <a:rPr kumimoji="1" lang="en-US" sz="2600" dirty="0">
                <a:latin typeface="Georgia Pro" panose="02040502050405020303" pitchFamily="18" charset="0"/>
                <a:ea typeface="+mj-ea"/>
                <a:cs typeface="+mj-cs"/>
              </a:rPr>
              <a:t>CKC Honors College @ Zhejiang University</a:t>
            </a:r>
          </a:p>
          <a:p>
            <a:r>
              <a:rPr kumimoji="1" lang="en-US" altLang="zh-CN" sz="2600" dirty="0">
                <a:latin typeface="Georgia Pro" panose="02040502050405020303" pitchFamily="18" charset="0"/>
                <a:ea typeface="+mj-ea"/>
                <a:cs typeface="+mj-cs"/>
              </a:rPr>
              <a:t>3D Vision/Generative AI</a:t>
            </a:r>
            <a:endParaRPr kumimoji="1" lang="en-US" sz="2600" dirty="0">
              <a:latin typeface="Georgia Pro" panose="02040502050405020303" pitchFamily="18" charset="0"/>
              <a:ea typeface="+mj-ea"/>
              <a:cs typeface="+mj-cs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5880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8AC43F-63C7-0F58-DF38-0D43A163B2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0285" y="377187"/>
            <a:ext cx="4810570" cy="754373"/>
          </a:xfrm>
        </p:spPr>
        <p:txBody>
          <a:bodyPr>
            <a:normAutofit/>
          </a:bodyPr>
          <a:lstStyle/>
          <a:p>
            <a:r>
              <a:rPr lang="en" altLang="zh-CN" b="1" i="0" dirty="0">
                <a:solidFill>
                  <a:srgbClr val="000000"/>
                </a:solidFill>
                <a:effectLst/>
                <a:latin typeface="Georgia" panose="02040502050405020303" pitchFamily="18" charset="0"/>
              </a:rPr>
              <a:t>Short Bio</a:t>
            </a:r>
            <a:endParaRPr kumimoji="1" lang="en-US" dirty="0">
              <a:latin typeface="Georgia Pro" panose="02040502050405020303" pitchFamily="18" charset="0"/>
            </a:endParaRP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DBDD53-2A15-B927-669E-39FBA0D40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zh-CN" dirty="0"/>
              <a:t>8/15/2023</a:t>
            </a:r>
            <a:endParaRPr kumimoji="1"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4EE1DD5-63FE-35F7-83FA-726B9776F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CA4AE-C523-7B49-B62D-7D3D9B670670}" type="slidenum">
              <a:rPr kumimoji="1" lang="zh-CN" altLang="en-US" smtClean="0"/>
              <a:pPr/>
              <a:t>2</a:t>
            </a:fld>
            <a:endParaRPr kumimoji="1" lang="zh-CN" altLang="en-US"/>
          </a:p>
        </p:txBody>
      </p:sp>
      <p:sp>
        <p:nvSpPr>
          <p:cNvPr id="9" name="内容占位符 2">
            <a:extLst>
              <a:ext uri="{FF2B5EF4-FFF2-40B4-BE49-F238E27FC236}">
                <a16:creationId xmlns:a16="http://schemas.microsoft.com/office/drawing/2014/main" id="{9FCFBD1B-A271-6747-A9B0-9CF6FB1AC8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27746" y="2298031"/>
            <a:ext cx="6288993" cy="3894653"/>
          </a:xfrm>
        </p:spPr>
        <p:txBody>
          <a:bodyPr>
            <a:noAutofit/>
          </a:bodyPr>
          <a:lstStyle/>
          <a:p>
            <a:pPr>
              <a:spcBef>
                <a:spcPct val="0"/>
              </a:spcBef>
            </a:pPr>
            <a:r>
              <a:rPr lang="en" altLang="zh-CN" dirty="0">
                <a:latin typeface="Georgia Pro" panose="02040502050405020303" pitchFamily="18" charset="0"/>
              </a:rPr>
              <a:t>Honors &amp; Awards</a:t>
            </a:r>
          </a:p>
          <a:p>
            <a:pPr marL="685800" lvl="2">
              <a:lnSpc>
                <a:spcPct val="140000"/>
              </a:lnSpc>
              <a:spcBef>
                <a:spcPct val="0"/>
              </a:spcBef>
            </a:pPr>
            <a:r>
              <a:rPr lang="en" altLang="zh-CN" sz="1600" b="1" dirty="0">
                <a:latin typeface="Georgia Pro" panose="02040502050405020303" pitchFamily="18" charset="0"/>
              </a:rPr>
              <a:t>National Scholarship</a:t>
            </a:r>
          </a:p>
          <a:p>
            <a:pPr marL="685800" lvl="2">
              <a:lnSpc>
                <a:spcPct val="140000"/>
              </a:lnSpc>
              <a:spcBef>
                <a:spcPct val="0"/>
              </a:spcBef>
            </a:pPr>
            <a:r>
              <a:rPr lang="en" altLang="zh-CN" sz="1600" b="1" dirty="0">
                <a:latin typeface="Georgia Pro" panose="02040502050405020303" pitchFamily="18" charset="0"/>
              </a:rPr>
              <a:t>First-Class Scholarship</a:t>
            </a:r>
            <a:r>
              <a:rPr lang="en" altLang="zh-CN" sz="1600" dirty="0">
                <a:latin typeface="Georgia Pro" panose="02040502050405020303" pitchFamily="18" charset="0"/>
              </a:rPr>
              <a:t> </a:t>
            </a:r>
            <a:r>
              <a:rPr lang="en" altLang="zh-CN" sz="1600" b="1" dirty="0">
                <a:latin typeface="Georgia Pro" panose="02040502050405020303" pitchFamily="18" charset="0"/>
              </a:rPr>
              <a:t>of Zhejiang University</a:t>
            </a:r>
          </a:p>
          <a:p>
            <a:pPr marL="685800" lvl="2">
              <a:lnSpc>
                <a:spcPct val="140000"/>
              </a:lnSpc>
              <a:spcBef>
                <a:spcPct val="0"/>
              </a:spcBef>
            </a:pPr>
            <a:r>
              <a:rPr lang="en" altLang="zh-CN" sz="1600" dirty="0">
                <a:latin typeface="Georgia Pro" panose="02040502050405020303" pitchFamily="18" charset="0"/>
              </a:rPr>
              <a:t>Top 10 Outstanding Students of the Academy</a:t>
            </a:r>
          </a:p>
          <a:p>
            <a:pPr marL="685800" lvl="2">
              <a:lnSpc>
                <a:spcPct val="140000"/>
              </a:lnSpc>
              <a:spcBef>
                <a:spcPct val="0"/>
              </a:spcBef>
            </a:pPr>
            <a:r>
              <a:rPr lang="en" altLang="zh-CN" sz="1600" dirty="0">
                <a:latin typeface="Georgia Pro" panose="02040502050405020303" pitchFamily="18" charset="0"/>
              </a:rPr>
              <a:t>Government Scholarship of Zhejiang Province</a:t>
            </a:r>
          </a:p>
          <a:p>
            <a:pPr marL="685800" lvl="2">
              <a:lnSpc>
                <a:spcPct val="140000"/>
              </a:lnSpc>
              <a:spcBef>
                <a:spcPct val="0"/>
              </a:spcBef>
            </a:pPr>
            <a:r>
              <a:rPr lang="en" altLang="zh-CN" sz="1600" dirty="0">
                <a:latin typeface="Georgia Pro" panose="02040502050405020303" pitchFamily="18" charset="0"/>
              </a:rPr>
              <a:t>Supcon Technology Group Scholarship</a:t>
            </a:r>
          </a:p>
          <a:p>
            <a:pPr marL="685800" lvl="2">
              <a:lnSpc>
                <a:spcPct val="140000"/>
              </a:lnSpc>
              <a:spcBef>
                <a:spcPct val="0"/>
              </a:spcBef>
            </a:pPr>
            <a:r>
              <a:rPr lang="en" altLang="zh-CN" sz="1600" dirty="0">
                <a:latin typeface="Georgia Pro" panose="02040502050405020303" pitchFamily="18" charset="0"/>
              </a:rPr>
              <a:t>National First Prize, CUMCM</a:t>
            </a:r>
          </a:p>
          <a:p>
            <a:pPr marL="685800" lvl="2">
              <a:lnSpc>
                <a:spcPct val="140000"/>
              </a:lnSpc>
              <a:spcBef>
                <a:spcPct val="0"/>
              </a:spcBef>
            </a:pPr>
            <a:r>
              <a:rPr lang="en" altLang="zh-CN" sz="1600" dirty="0">
                <a:latin typeface="Georgia Pro" panose="02040502050405020303" pitchFamily="18" charset="0"/>
              </a:rPr>
              <a:t>International Gold Prize, IGEM</a:t>
            </a:r>
          </a:p>
          <a:p>
            <a:pPr marL="685800" lvl="2">
              <a:lnSpc>
                <a:spcPct val="140000"/>
              </a:lnSpc>
              <a:spcBef>
                <a:spcPct val="0"/>
              </a:spcBef>
            </a:pPr>
            <a:r>
              <a:rPr lang="en" altLang="zh-CN" sz="1600" dirty="0">
                <a:latin typeface="Georgia Pro" panose="02040502050405020303" pitchFamily="18" charset="0"/>
              </a:rPr>
              <a:t>First Prize, Supcon Cup Robot Competition</a:t>
            </a:r>
          </a:p>
          <a:p>
            <a:pPr marL="685800" lvl="2">
              <a:lnSpc>
                <a:spcPct val="140000"/>
              </a:lnSpc>
              <a:spcBef>
                <a:spcPct val="0"/>
              </a:spcBef>
            </a:pPr>
            <a:r>
              <a:rPr lang="en" altLang="zh-CN" sz="1600" dirty="0">
                <a:latin typeface="Georgia Pro" panose="02040502050405020303" pitchFamily="18" charset="0"/>
              </a:rPr>
              <a:t>Academic Excellence Scholarship of Zhejiang University</a:t>
            </a:r>
            <a:br>
              <a:rPr lang="en-US" sz="1400" dirty="0">
                <a:latin typeface="Georgia Pro" panose="02040502050405020303" pitchFamily="18" charset="0"/>
              </a:rPr>
            </a:br>
            <a:endParaRPr lang="en-US" sz="1400" dirty="0">
              <a:latin typeface="Georgia Pro" panose="02040502050405020303" pitchFamily="18" charset="0"/>
            </a:endParaRPr>
          </a:p>
        </p:txBody>
      </p:sp>
      <p:sp>
        <p:nvSpPr>
          <p:cNvPr id="12" name="内容占位符 2">
            <a:extLst>
              <a:ext uri="{FF2B5EF4-FFF2-40B4-BE49-F238E27FC236}">
                <a16:creationId xmlns:a16="http://schemas.microsoft.com/office/drawing/2014/main" id="{1DE25EF6-4058-D36B-6502-544821788A9D}"/>
              </a:ext>
            </a:extLst>
          </p:cNvPr>
          <p:cNvSpPr txBox="1">
            <a:spLocks/>
          </p:cNvSpPr>
          <p:nvPr/>
        </p:nvSpPr>
        <p:spPr>
          <a:xfrm>
            <a:off x="6227746" y="664922"/>
            <a:ext cx="6288993" cy="150657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</a:pPr>
            <a:r>
              <a:rPr lang="en" altLang="zh-CN" dirty="0">
                <a:latin typeface="Georgia Pro" panose="02040502050405020303" pitchFamily="18" charset="0"/>
              </a:rPr>
              <a:t>Education</a:t>
            </a:r>
          </a:p>
          <a:p>
            <a:pPr marL="685800" lvl="2">
              <a:lnSpc>
                <a:spcPct val="140000"/>
              </a:lnSpc>
              <a:spcBef>
                <a:spcPct val="0"/>
              </a:spcBef>
            </a:pPr>
            <a:r>
              <a:rPr lang="en-US" altLang="zh-CN" sz="1600" b="1" dirty="0">
                <a:latin typeface="Georgia Pro" panose="02040502050405020303" pitchFamily="18" charset="0"/>
              </a:rPr>
              <a:t>Major</a:t>
            </a:r>
            <a:r>
              <a:rPr lang="en-US" altLang="zh-CN" sz="1600" dirty="0">
                <a:latin typeface="Georgia Pro" panose="02040502050405020303" pitchFamily="18" charset="0"/>
              </a:rPr>
              <a:t>: Automation @ CKC Honors College</a:t>
            </a:r>
          </a:p>
          <a:p>
            <a:pPr marL="685800" lvl="2">
              <a:lnSpc>
                <a:spcPct val="140000"/>
              </a:lnSpc>
              <a:spcBef>
                <a:spcPct val="0"/>
              </a:spcBef>
            </a:pPr>
            <a:r>
              <a:rPr lang="en-US" altLang="zh-CN" sz="1600" b="1" dirty="0">
                <a:latin typeface="Georgia Pro" panose="02040502050405020303" pitchFamily="18" charset="0"/>
              </a:rPr>
              <a:t>GPA</a:t>
            </a:r>
            <a:r>
              <a:rPr lang="en-US" altLang="zh-CN" sz="1600" dirty="0">
                <a:latin typeface="Georgia Pro" panose="02040502050405020303" pitchFamily="18" charset="0"/>
              </a:rPr>
              <a:t>: 3.98/4.0</a:t>
            </a:r>
            <a:r>
              <a:rPr lang="zh-CN" altLang="en-US" sz="1600" dirty="0">
                <a:latin typeface="Georgia Pro" panose="02040502050405020303" pitchFamily="18" charset="0"/>
              </a:rPr>
              <a:t> </a:t>
            </a:r>
            <a:r>
              <a:rPr lang="en-US" altLang="zh-CN" sz="1600" dirty="0">
                <a:latin typeface="Georgia Pro" panose="02040502050405020303" pitchFamily="18" charset="0"/>
              </a:rPr>
              <a:t>, </a:t>
            </a:r>
            <a:r>
              <a:rPr lang="en-US" altLang="zh-CN" sz="1600" b="1" dirty="0">
                <a:latin typeface="Georgia Pro" panose="02040502050405020303" pitchFamily="18" charset="0"/>
              </a:rPr>
              <a:t>Ranking</a:t>
            </a:r>
            <a:r>
              <a:rPr lang="en-US" altLang="zh-CN" sz="1600" dirty="0">
                <a:latin typeface="Georgia Pro" panose="02040502050405020303" pitchFamily="18" charset="0"/>
              </a:rPr>
              <a:t>: top 3%</a:t>
            </a:r>
          </a:p>
          <a:p>
            <a:pPr marL="685800" lvl="2">
              <a:lnSpc>
                <a:spcPct val="140000"/>
              </a:lnSpc>
              <a:spcBef>
                <a:spcPct val="0"/>
              </a:spcBef>
            </a:pPr>
            <a:r>
              <a:rPr lang="en-US" altLang="zh-CN" sz="1600" b="1" dirty="0">
                <a:latin typeface="Georgia Pro" panose="02040502050405020303" pitchFamily="18" charset="0"/>
              </a:rPr>
              <a:t>Minor</a:t>
            </a:r>
            <a:r>
              <a:rPr lang="en-US" altLang="zh-CN" sz="1600" dirty="0">
                <a:latin typeface="Georgia Pro" panose="02040502050405020303" pitchFamily="18" charset="0"/>
              </a:rPr>
              <a:t>: </a:t>
            </a:r>
            <a:r>
              <a:rPr lang="en" altLang="zh-CN" sz="1600" dirty="0">
                <a:latin typeface="Georgia Pro" panose="02040502050405020303" pitchFamily="18" charset="0"/>
              </a:rPr>
              <a:t>Advanced Honor Class of Engineering Education</a:t>
            </a:r>
          </a:p>
          <a:p>
            <a:pPr lvl="1">
              <a:spcBef>
                <a:spcPct val="0"/>
              </a:spcBef>
            </a:pPr>
            <a:endParaRPr lang="en" altLang="zh-CN" dirty="0">
              <a:latin typeface="Georgia Pro" panose="02040502050405020303" pitchFamily="18" charset="0"/>
            </a:endParaRPr>
          </a:p>
        </p:txBody>
      </p:sp>
      <p:sp>
        <p:nvSpPr>
          <p:cNvPr id="13" name="内容占位符 2">
            <a:extLst>
              <a:ext uri="{FF2B5EF4-FFF2-40B4-BE49-F238E27FC236}">
                <a16:creationId xmlns:a16="http://schemas.microsoft.com/office/drawing/2014/main" id="{61E741AE-942C-2295-4BF2-4B215355E55E}"/>
              </a:ext>
            </a:extLst>
          </p:cNvPr>
          <p:cNvSpPr txBox="1">
            <a:spLocks/>
          </p:cNvSpPr>
          <p:nvPr/>
        </p:nvSpPr>
        <p:spPr>
          <a:xfrm>
            <a:off x="673691" y="2298425"/>
            <a:ext cx="6288993" cy="366653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</a:pPr>
            <a:r>
              <a:rPr lang="en" altLang="zh-CN" dirty="0">
                <a:latin typeface="Georgia Pro" panose="02040502050405020303" pitchFamily="18" charset="0"/>
              </a:rPr>
              <a:t>Research Experience</a:t>
            </a:r>
          </a:p>
          <a:p>
            <a:pPr marL="685800" lvl="2">
              <a:lnSpc>
                <a:spcPct val="140000"/>
              </a:lnSpc>
              <a:spcBef>
                <a:spcPct val="0"/>
              </a:spcBef>
            </a:pPr>
            <a:r>
              <a:rPr lang="en" altLang="zh-CN" sz="1600" b="1" dirty="0">
                <a:latin typeface="Georgia Pro" panose="02040502050405020303" pitchFamily="18" charset="0"/>
              </a:rPr>
              <a:t>State Key Laboratory of CAD&amp;CG, ZJU</a:t>
            </a:r>
          </a:p>
          <a:p>
            <a:pPr marL="457200" lvl="2" indent="0">
              <a:lnSpc>
                <a:spcPct val="140000"/>
              </a:lnSpc>
              <a:spcBef>
                <a:spcPct val="0"/>
              </a:spcBef>
              <a:buNone/>
            </a:pPr>
            <a:r>
              <a:rPr lang="en" altLang="zh-CN" sz="1600" dirty="0">
                <a:latin typeface="Georgia Pro" panose="02040502050405020303" pitchFamily="18" charset="0"/>
              </a:rPr>
              <a:t>     Advisor: Prof. Xiaowei ZHOU</a:t>
            </a:r>
          </a:p>
          <a:p>
            <a:pPr marL="457200" lvl="2" indent="0">
              <a:lnSpc>
                <a:spcPct val="140000"/>
              </a:lnSpc>
              <a:spcBef>
                <a:spcPct val="0"/>
              </a:spcBef>
              <a:buNone/>
            </a:pPr>
            <a:r>
              <a:rPr lang="en" altLang="zh-CN" sz="1600" dirty="0">
                <a:latin typeface="Georgia Pro" panose="02040502050405020303" pitchFamily="18" charset="0"/>
              </a:rPr>
              <a:t>     Topic: 3D Vision/Graphics</a:t>
            </a:r>
          </a:p>
          <a:p>
            <a:pPr marL="685800" lvl="2">
              <a:lnSpc>
                <a:spcPct val="140000"/>
              </a:lnSpc>
              <a:spcBef>
                <a:spcPct val="0"/>
              </a:spcBef>
            </a:pPr>
            <a:r>
              <a:rPr lang="en" altLang="zh-CN" sz="1600" b="1" dirty="0">
                <a:latin typeface="Georgia Pro" panose="02040502050405020303" pitchFamily="18" charset="0"/>
              </a:rPr>
              <a:t>YU-Lab, UIUC, USA</a:t>
            </a:r>
          </a:p>
          <a:p>
            <a:pPr marL="457200" lvl="2" indent="0">
              <a:lnSpc>
                <a:spcPct val="140000"/>
              </a:lnSpc>
              <a:spcBef>
                <a:spcPct val="0"/>
              </a:spcBef>
              <a:buNone/>
            </a:pPr>
            <a:r>
              <a:rPr lang="en" altLang="zh-CN" sz="1600" dirty="0">
                <a:latin typeface="Georgia Pro" panose="02040502050405020303" pitchFamily="18" charset="0"/>
              </a:rPr>
              <a:t>     Advisor: Prof. Yuxiong WANG</a:t>
            </a:r>
          </a:p>
          <a:p>
            <a:pPr marL="457200" lvl="2" indent="0">
              <a:lnSpc>
                <a:spcPct val="140000"/>
              </a:lnSpc>
              <a:spcBef>
                <a:spcPct val="0"/>
              </a:spcBef>
              <a:buNone/>
            </a:pPr>
            <a:r>
              <a:rPr lang="en" altLang="zh-CN" sz="1600" dirty="0">
                <a:latin typeface="Georgia Pro" panose="02040502050405020303" pitchFamily="18" charset="0"/>
              </a:rPr>
              <a:t>     Topic: Generative AI/3D Vision</a:t>
            </a:r>
          </a:p>
          <a:p>
            <a:pPr marL="685800" lvl="2">
              <a:lnSpc>
                <a:spcPct val="140000"/>
              </a:lnSpc>
              <a:spcBef>
                <a:spcPct val="0"/>
              </a:spcBef>
            </a:pPr>
            <a:r>
              <a:rPr lang="en" altLang="zh-CN" sz="1600" b="1" dirty="0">
                <a:latin typeface="Georgia Pro" panose="02040502050405020303" pitchFamily="18" charset="0"/>
              </a:rPr>
              <a:t>APRIL-Lab, ZJU</a:t>
            </a:r>
          </a:p>
          <a:p>
            <a:pPr marL="457200" lvl="2" indent="0">
              <a:lnSpc>
                <a:spcPct val="140000"/>
              </a:lnSpc>
              <a:spcBef>
                <a:spcPct val="0"/>
              </a:spcBef>
              <a:buNone/>
            </a:pPr>
            <a:r>
              <a:rPr lang="en" altLang="zh-CN" sz="1600" dirty="0">
                <a:latin typeface="Georgia Pro" panose="02040502050405020303" pitchFamily="18" charset="0"/>
              </a:rPr>
              <a:t>     Advisor: Prof. Yong LIU</a:t>
            </a:r>
          </a:p>
          <a:p>
            <a:pPr marL="457200" lvl="2" indent="0">
              <a:lnSpc>
                <a:spcPct val="140000"/>
              </a:lnSpc>
              <a:spcBef>
                <a:spcPct val="0"/>
              </a:spcBef>
              <a:buNone/>
            </a:pPr>
            <a:r>
              <a:rPr lang="en" altLang="zh-CN" sz="1600" dirty="0">
                <a:latin typeface="Georgia Pro" panose="02040502050405020303" pitchFamily="18" charset="0"/>
              </a:rPr>
              <a:t>     Topic: Computer Vision/Generative AI</a:t>
            </a:r>
          </a:p>
          <a:p>
            <a:pPr marL="457200" lvl="2" indent="0">
              <a:lnSpc>
                <a:spcPct val="140000"/>
              </a:lnSpc>
              <a:spcBef>
                <a:spcPct val="0"/>
              </a:spcBef>
              <a:buNone/>
            </a:pPr>
            <a:endParaRPr lang="en" altLang="zh-CN" sz="1600" dirty="0">
              <a:latin typeface="Georgia Pro" panose="02040502050405020303" pitchFamily="18" charset="0"/>
            </a:endParaRPr>
          </a:p>
          <a:p>
            <a:pPr marL="457200" lvl="2" indent="0">
              <a:lnSpc>
                <a:spcPct val="140000"/>
              </a:lnSpc>
              <a:spcBef>
                <a:spcPct val="0"/>
              </a:spcBef>
              <a:buNone/>
            </a:pPr>
            <a:endParaRPr lang="en" altLang="zh-CN" sz="1600" dirty="0">
              <a:latin typeface="Georgia Pro" panose="02040502050405020303" pitchFamily="18" charset="0"/>
            </a:endParaRPr>
          </a:p>
          <a:p>
            <a:pPr marL="457200" lvl="2" indent="0">
              <a:lnSpc>
                <a:spcPct val="140000"/>
              </a:lnSpc>
              <a:spcBef>
                <a:spcPct val="0"/>
              </a:spcBef>
              <a:buNone/>
            </a:pPr>
            <a:endParaRPr lang="en" altLang="zh-CN" sz="1600" dirty="0">
              <a:latin typeface="Georgia Pro" panose="02040502050405020303" pitchFamily="18" charset="0"/>
            </a:endParaRPr>
          </a:p>
          <a:p>
            <a:pPr marL="457200" lvl="2" indent="0">
              <a:lnSpc>
                <a:spcPct val="140000"/>
              </a:lnSpc>
              <a:spcBef>
                <a:spcPct val="0"/>
              </a:spcBef>
              <a:buNone/>
            </a:pPr>
            <a:endParaRPr lang="en" altLang="zh-CN" sz="1600" dirty="0">
              <a:latin typeface="Georgia Pro" panose="02040502050405020303" pitchFamily="18" charset="0"/>
            </a:endParaRPr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id="{A12B570F-6599-4C31-8B0B-4DEBF84FBDA3}"/>
              </a:ext>
            </a:extLst>
          </p:cNvPr>
          <p:cNvSpPr txBox="1">
            <a:spLocks/>
          </p:cNvSpPr>
          <p:nvPr/>
        </p:nvSpPr>
        <p:spPr>
          <a:xfrm>
            <a:off x="500285" y="1131560"/>
            <a:ext cx="5286642" cy="86414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" sz="3200" b="1" dirty="0">
                <a:solidFill>
                  <a:srgbClr val="000000"/>
                </a:solidFill>
                <a:latin typeface="Georgia" panose="02040502050405020303" pitchFamily="18" charset="0"/>
              </a:rPr>
              <a:t>Linzhan MOU(牟林湛)</a:t>
            </a:r>
            <a:endParaRPr kumimoji="1" lang="en-US" sz="3200" dirty="0">
              <a:latin typeface="Georgia Pro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3156228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8AC43F-63C7-0F58-DF38-0D43A163B2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911" y="360095"/>
            <a:ext cx="9276104" cy="754373"/>
          </a:xfrm>
        </p:spPr>
        <p:txBody>
          <a:bodyPr>
            <a:noAutofit/>
          </a:bodyPr>
          <a:lstStyle/>
          <a:p>
            <a:pPr algn="ctr"/>
            <a:r>
              <a:rPr lang="en" altLang="zh-CN" sz="3600" b="1" dirty="0">
                <a:solidFill>
                  <a:srgbClr val="000000"/>
                </a:solidFill>
                <a:latin typeface="Georgia" panose="02040502050405020303" pitchFamily="18" charset="0"/>
              </a:rPr>
              <a:t>Painting 3D Nature in 2D (CVPR2023)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DBDD53-2A15-B927-669E-39FBA0D40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zh-CN" dirty="0"/>
              <a:t>8/15/2023</a:t>
            </a:r>
            <a:endParaRPr kumimoji="1"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4EE1DD5-63FE-35F7-83FA-726B9776F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CA4AE-C523-7B49-B62D-7D3D9B670670}" type="slidenum">
              <a:rPr kumimoji="1" lang="zh-CN" altLang="en-US" smtClean="0"/>
              <a:pPr/>
              <a:t>3</a:t>
            </a:fld>
            <a:endParaRPr kumimoji="1" lang="zh-CN" altLang="en-US"/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5696C989-888B-EB10-C726-B7CD955660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367" y="1258026"/>
            <a:ext cx="11495134" cy="5098324"/>
          </a:xfrm>
        </p:spPr>
        <p:txBody>
          <a:bodyPr>
            <a:normAutofit/>
          </a:bodyPr>
          <a:lstStyle/>
          <a:p>
            <a:r>
              <a:rPr lang="en" altLang="zh-CN" sz="2400" b="1" dirty="0">
                <a:latin typeface="Georgia Pro" panose="02040502050405020303" pitchFamily="18" charset="0"/>
              </a:rPr>
              <a:t>Task: </a:t>
            </a:r>
            <a:r>
              <a:rPr lang="en" altLang="zh-CN" sz="2400" dirty="0">
                <a:latin typeface="Georgia Pro" panose="02040502050405020303" pitchFamily="18" charset="0"/>
              </a:rPr>
              <a:t>takes a </a:t>
            </a:r>
            <a:r>
              <a:rPr lang="en" altLang="zh-CN" sz="2400" dirty="0">
                <a:solidFill>
                  <a:schemeClr val="accent2"/>
                </a:solidFill>
                <a:latin typeface="Georgia Pro" panose="02040502050405020303" pitchFamily="18" charset="0"/>
              </a:rPr>
              <a:t>single semantic mask </a:t>
            </a:r>
            <a:r>
              <a:rPr lang="en" altLang="zh-CN" sz="2400" dirty="0">
                <a:latin typeface="Georgia Pro" panose="02040502050405020303" pitchFamily="18" charset="0"/>
              </a:rPr>
              <a:t>as input to synthesize </a:t>
            </a:r>
            <a:r>
              <a:rPr lang="en" altLang="zh-CN" sz="2400" dirty="0">
                <a:solidFill>
                  <a:schemeClr val="accent2"/>
                </a:solidFill>
                <a:latin typeface="Georgia Pro" panose="02040502050405020303" pitchFamily="18" charset="0"/>
              </a:rPr>
              <a:t>multi-view consistent color images </a:t>
            </a:r>
            <a:r>
              <a:rPr lang="en" altLang="zh-CN" sz="2400" dirty="0">
                <a:latin typeface="Georgia Pro" panose="02040502050405020303" pitchFamily="18" charset="0"/>
              </a:rPr>
              <a:t>of natural scenes</a:t>
            </a:r>
          </a:p>
          <a:p>
            <a:endParaRPr lang="en" altLang="zh-CN" sz="2400" dirty="0">
              <a:latin typeface="Georgia Pro" panose="02040502050405020303" pitchFamily="18" charset="0"/>
            </a:endParaRPr>
          </a:p>
          <a:p>
            <a:endParaRPr lang="en" altLang="zh-CN" sz="2400" dirty="0">
              <a:latin typeface="Georgia Pro" panose="02040502050405020303" pitchFamily="18" charset="0"/>
            </a:endParaRPr>
          </a:p>
          <a:p>
            <a:endParaRPr lang="en" altLang="zh-CN" sz="2400" dirty="0">
              <a:latin typeface="Georgia Pro" panose="02040502050405020303" pitchFamily="18" charset="0"/>
            </a:endParaRPr>
          </a:p>
          <a:p>
            <a:endParaRPr lang="en" altLang="zh-CN" sz="2400" dirty="0">
              <a:latin typeface="Georgia Pro" panose="02040502050405020303" pitchFamily="18" charset="0"/>
            </a:endParaRPr>
          </a:p>
          <a:p>
            <a:endParaRPr lang="en" altLang="zh-CN" sz="2400" dirty="0">
              <a:latin typeface="Georgia Pro" panose="02040502050405020303" pitchFamily="18" charset="0"/>
            </a:endParaRPr>
          </a:p>
          <a:p>
            <a:endParaRPr lang="en" altLang="zh-CN" sz="2400" dirty="0">
              <a:latin typeface="Georgia Pro" panose="02040502050405020303" pitchFamily="18" charset="0"/>
            </a:endParaRPr>
          </a:p>
          <a:p>
            <a:endParaRPr lang="en-US" altLang="zh-CN" sz="2400" dirty="0"/>
          </a:p>
          <a:p>
            <a:pPr>
              <a:buFont typeface="Wingdings" panose="05000000000000000000" pitchFamily="2" charset="2"/>
              <a:buChar char="Ø"/>
            </a:pPr>
            <a:r>
              <a:rPr lang="en" altLang="zh-CN" sz="2400" b="1" dirty="0">
                <a:latin typeface="Georgia Pro" panose="02040502050405020303" pitchFamily="18" charset="0"/>
              </a:rPr>
              <a:t>Key idea</a:t>
            </a:r>
            <a:r>
              <a:rPr lang="en-US" altLang="zh-CN" sz="2400" dirty="0">
                <a:latin typeface="Georgia Pro" panose="02040502050405020303" pitchFamily="18" charset="0"/>
              </a:rPr>
              <a:t>: </a:t>
            </a:r>
            <a:r>
              <a:rPr lang="en" altLang="zh-CN" sz="2400" dirty="0">
                <a:latin typeface="Georgia Pro" panose="02040502050405020303" pitchFamily="18" charset="0"/>
              </a:rPr>
              <a:t>use a </a:t>
            </a:r>
            <a:r>
              <a:rPr lang="en" altLang="zh-CN" sz="2400" dirty="0">
                <a:solidFill>
                  <a:schemeClr val="accent2"/>
                </a:solidFill>
                <a:latin typeface="Georgia Pro" panose="02040502050405020303" pitchFamily="18" charset="0"/>
              </a:rPr>
              <a:t>semantic field </a:t>
            </a:r>
            <a:r>
              <a:rPr lang="en" altLang="zh-CN" sz="2400" dirty="0">
                <a:latin typeface="Georgia Pro" panose="02040502050405020303" pitchFamily="18" charset="0"/>
              </a:rPr>
              <a:t>as the </a:t>
            </a:r>
            <a:r>
              <a:rPr lang="en" altLang="zh-CN" sz="2400" dirty="0">
                <a:solidFill>
                  <a:schemeClr val="accent2"/>
                </a:solidFill>
                <a:latin typeface="Georgia Pro" panose="02040502050405020303" pitchFamily="18" charset="0"/>
              </a:rPr>
              <a:t>intermediate representation</a:t>
            </a:r>
            <a:r>
              <a:rPr lang="en" altLang="zh-CN" sz="2400" dirty="0">
                <a:latin typeface="Georgia Pro" panose="02040502050405020303" pitchFamily="18" charset="0"/>
              </a:rPr>
              <a:t>, which is easier to reconstruct from an </a:t>
            </a:r>
            <a:r>
              <a:rPr lang="en" altLang="zh-CN" sz="2400" dirty="0">
                <a:solidFill>
                  <a:schemeClr val="accent2"/>
                </a:solidFill>
                <a:latin typeface="Georgia Pro" panose="02040502050405020303" pitchFamily="18" charset="0"/>
              </a:rPr>
              <a:t>input semantic mask </a:t>
            </a:r>
            <a:r>
              <a:rPr lang="en" altLang="zh-CN" sz="2400" dirty="0">
                <a:latin typeface="Georgia Pro" panose="02040502050405020303" pitchFamily="18" charset="0"/>
              </a:rPr>
              <a:t>and then translate to a radiance field with the assistance of </a:t>
            </a:r>
            <a:r>
              <a:rPr lang="en" altLang="zh-CN" sz="2400" dirty="0">
                <a:solidFill>
                  <a:schemeClr val="accent2"/>
                </a:solidFill>
                <a:latin typeface="Georgia Pro" panose="02040502050405020303" pitchFamily="18" charset="0"/>
              </a:rPr>
              <a:t>off-the-shelf semantic image synthesis models</a:t>
            </a:r>
            <a:r>
              <a:rPr lang="en" altLang="zh-CN" sz="2400" dirty="0">
                <a:latin typeface="Georgia Pro" panose="02040502050405020303" pitchFamily="18" charset="0"/>
              </a:rPr>
              <a:t>. </a:t>
            </a:r>
            <a:endParaRPr lang="en-US" altLang="zh-CN" sz="2400" dirty="0">
              <a:latin typeface="Georgia Pro" panose="02040502050405020303" pitchFamily="18" charset="0"/>
            </a:endParaRPr>
          </a:p>
          <a:p>
            <a:pPr marL="0" indent="0">
              <a:buNone/>
            </a:pPr>
            <a:endParaRPr lang="en" altLang="zh-CN" sz="2400" dirty="0">
              <a:latin typeface="Georgia Pro" panose="02040502050405020303" pitchFamily="18" charset="0"/>
            </a:endParaRPr>
          </a:p>
          <a:p>
            <a:endParaRPr lang="en-US" altLang="zh-CN" sz="2400" dirty="0">
              <a:latin typeface="Georgia Pro" panose="02040502050405020303" pitchFamily="18" charset="0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DB20A896-C475-612D-A8EE-426B26703D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93575" y="2179213"/>
            <a:ext cx="6331721" cy="2906466"/>
          </a:xfrm>
          <a:prstGeom prst="rect">
            <a:avLst/>
          </a:prstGeom>
        </p:spPr>
      </p:pic>
      <p:pic>
        <p:nvPicPr>
          <p:cNvPr id="11" name="teaser">
            <a:hlinkClick r:id="" action="ppaction://media"/>
            <a:extLst>
              <a:ext uri="{FF2B5EF4-FFF2-40B4-BE49-F238E27FC236}">
                <a16:creationId xmlns:a16="http://schemas.microsoft.com/office/drawing/2014/main" id="{0DAAF9A6-0A49-603C-DF4F-F6A5CB6A54D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71995" y="2254420"/>
            <a:ext cx="4821580" cy="2362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1420820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8AC43F-63C7-0F58-DF38-0D43A163B2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910" y="411370"/>
            <a:ext cx="6559661" cy="754373"/>
          </a:xfrm>
        </p:spPr>
        <p:txBody>
          <a:bodyPr>
            <a:noAutofit/>
          </a:bodyPr>
          <a:lstStyle/>
          <a:p>
            <a:pPr algn="ctr"/>
            <a:r>
              <a:rPr lang="en-US" altLang="zh-CN" sz="3600" b="1" dirty="0">
                <a:solidFill>
                  <a:srgbClr val="000000"/>
                </a:solidFill>
                <a:latin typeface="Georgia" panose="02040502050405020303" pitchFamily="18" charset="0"/>
              </a:rPr>
              <a:t>Our Pipeline and Methods</a:t>
            </a:r>
            <a:endParaRPr lang="en" altLang="zh-CN" sz="3600" b="1" dirty="0">
              <a:solidFill>
                <a:srgbClr val="000000"/>
              </a:solidFill>
              <a:latin typeface="Georgia" panose="02040502050405020303" pitchFamily="18" charset="0"/>
            </a:endParaRP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DBDD53-2A15-B927-669E-39FBA0D40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zh-CN" dirty="0"/>
              <a:t>8/15/2023</a:t>
            </a:r>
            <a:endParaRPr kumimoji="1"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4EE1DD5-63FE-35F7-83FA-726B9776F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CA4AE-C523-7B49-B62D-7D3D9B670670}" type="slidenum">
              <a:rPr kumimoji="1" lang="zh-CN" altLang="en-US" smtClean="0"/>
              <a:pPr/>
              <a:t>4</a:t>
            </a:fld>
            <a:endParaRPr kumimoji="1" lang="zh-CN" altLang="en-US"/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id="{754CFAD6-43BE-0AC6-EABB-B8C204F129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206" y="1318917"/>
            <a:ext cx="11075194" cy="2098995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" altLang="zh-CN" sz="2400" dirty="0">
                <a:latin typeface="Georgia Pro" panose="02040502050405020303" pitchFamily="18" charset="0"/>
              </a:rPr>
              <a:t>Generate </a:t>
            </a:r>
            <a:r>
              <a:rPr lang="en" altLang="zh-CN" sz="2400" dirty="0">
                <a:solidFill>
                  <a:srgbClr val="0070C0"/>
                </a:solidFill>
                <a:latin typeface="Georgia Pro" panose="02040502050405020303" pitchFamily="18" charset="0"/>
              </a:rPr>
              <a:t>multi-view semantic masks </a:t>
            </a:r>
            <a:r>
              <a:rPr lang="en" altLang="zh-CN" sz="2400" dirty="0">
                <a:latin typeface="Georgia Pro" panose="02040502050405020303" pitchFamily="18" charset="0"/>
              </a:rPr>
              <a:t>with an </a:t>
            </a:r>
            <a:r>
              <a:rPr lang="en" altLang="zh-CN" sz="2400" dirty="0">
                <a:solidFill>
                  <a:srgbClr val="0070C0"/>
                </a:solidFill>
                <a:latin typeface="Georgia Pro" panose="02040502050405020303" pitchFamily="18" charset="0"/>
              </a:rPr>
              <a:t>inpainting network </a:t>
            </a:r>
            <a:r>
              <a:rPr lang="en" altLang="zh-CN" sz="2400" dirty="0">
                <a:latin typeface="Georgia Pro" panose="02040502050405020303" pitchFamily="18" charset="0"/>
              </a:rPr>
              <a:t>and then convert semantic masks to </a:t>
            </a:r>
            <a:r>
              <a:rPr lang="en" altLang="zh-CN" sz="2400" dirty="0">
                <a:solidFill>
                  <a:srgbClr val="0070C0"/>
                </a:solidFill>
                <a:latin typeface="Georgia Pro" panose="02040502050405020303" pitchFamily="18" charset="0"/>
              </a:rPr>
              <a:t>RGB images </a:t>
            </a:r>
            <a:r>
              <a:rPr lang="en" altLang="zh-CN" sz="2400" dirty="0">
                <a:latin typeface="Georgia Pro" panose="02040502050405020303" pitchFamily="18" charset="0"/>
              </a:rPr>
              <a:t>using SPADE</a:t>
            </a:r>
            <a:endParaRPr lang="en-US" sz="2400" dirty="0">
              <a:latin typeface="Georgia Pro" panose="02040502050405020303" pitchFamily="18" charset="0"/>
            </a:endParaRPr>
          </a:p>
          <a:p>
            <a:pPr lvl="1">
              <a:lnSpc>
                <a:spcPct val="100000"/>
              </a:lnSpc>
            </a:pPr>
            <a:r>
              <a:rPr lang="en" altLang="zh-CN" dirty="0">
                <a:latin typeface="Georgia Pro" panose="02040502050405020303" pitchFamily="18" charset="0"/>
              </a:rPr>
              <a:t>learned with the supervision of multi-view 2D videos</a:t>
            </a:r>
            <a:endParaRPr lang="en-US" dirty="0">
              <a:latin typeface="Georgia Pro" panose="02040502050405020303" pitchFamily="18" charset="0"/>
            </a:endParaRPr>
          </a:p>
          <a:p>
            <a:pPr>
              <a:lnSpc>
                <a:spcPct val="100000"/>
              </a:lnSpc>
            </a:pPr>
            <a:r>
              <a:rPr lang="en" altLang="zh-CN" sz="2400" dirty="0">
                <a:solidFill>
                  <a:srgbClr val="0070C0"/>
                </a:solidFill>
                <a:latin typeface="Georgia Pro" panose="02040502050405020303" pitchFamily="18" charset="0"/>
              </a:rPr>
              <a:t>Neural scene representation </a:t>
            </a:r>
            <a:r>
              <a:rPr lang="en" altLang="zh-CN" sz="2400" dirty="0">
                <a:latin typeface="Georgia Pro" panose="02040502050405020303" pitchFamily="18" charset="0"/>
              </a:rPr>
              <a:t>is optimized to fuse appearance information provided by SPADE, which enables </a:t>
            </a:r>
            <a:r>
              <a:rPr lang="en" altLang="zh-CN" sz="2400" dirty="0">
                <a:solidFill>
                  <a:srgbClr val="0070C0"/>
                </a:solidFill>
                <a:latin typeface="Georgia Pro" panose="02040502050405020303" pitchFamily="18" charset="0"/>
              </a:rPr>
              <a:t>view-consistent rendering</a:t>
            </a:r>
          </a:p>
          <a:p>
            <a:pPr lvl="1">
              <a:lnSpc>
                <a:spcPct val="100000"/>
              </a:lnSpc>
            </a:pPr>
            <a:endParaRPr lang="en-US" sz="2000" dirty="0">
              <a:latin typeface="Georgia Pro" panose="02040502050405020303" pitchFamily="18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8BFBD08-7BEB-4289-8AEE-4061E02117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8043" y="3365096"/>
            <a:ext cx="8675914" cy="3173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27681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8AC43F-63C7-0F58-DF38-0D43A163B2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910" y="411370"/>
            <a:ext cx="5565875" cy="754373"/>
          </a:xfrm>
        </p:spPr>
        <p:txBody>
          <a:bodyPr>
            <a:noAutofit/>
          </a:bodyPr>
          <a:lstStyle/>
          <a:p>
            <a:pPr algn="ctr"/>
            <a:r>
              <a:rPr lang="en-US" altLang="zh-CN" sz="3600" b="1" dirty="0">
                <a:solidFill>
                  <a:srgbClr val="000000"/>
                </a:solidFill>
                <a:latin typeface="Georgia" panose="02040502050405020303" pitchFamily="18" charset="0"/>
              </a:rPr>
              <a:t>Experiment Results</a:t>
            </a:r>
            <a:endParaRPr lang="en" altLang="zh-CN" sz="3600" b="1" dirty="0">
              <a:solidFill>
                <a:srgbClr val="000000"/>
              </a:solidFill>
              <a:latin typeface="Georgia" panose="02040502050405020303" pitchFamily="18" charset="0"/>
            </a:endParaRP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DBDD53-2A15-B927-669E-39FBA0D40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zh-CN" dirty="0"/>
              <a:t>8/15/2023</a:t>
            </a:r>
            <a:endParaRPr kumimoji="1"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4EE1DD5-63FE-35F7-83FA-726B9776F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CA4AE-C523-7B49-B62D-7D3D9B670670}" type="slidenum">
              <a:rPr kumimoji="1" lang="zh-CN" altLang="en-US" smtClean="0"/>
              <a:pPr/>
              <a:t>5</a:t>
            </a:fld>
            <a:endParaRPr kumimoji="1" lang="zh-CN" altLang="en-US"/>
          </a:p>
        </p:txBody>
      </p:sp>
      <p:pic>
        <p:nvPicPr>
          <p:cNvPr id="10" name="2">
            <a:hlinkClick r:id="" action="ppaction://media"/>
            <a:extLst>
              <a:ext uri="{FF2B5EF4-FFF2-40B4-BE49-F238E27FC236}">
                <a16:creationId xmlns:a16="http://schemas.microsoft.com/office/drawing/2014/main" id="{19F5EE27-BDE3-FB29-B876-F76A14E67FC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42084" y="1197168"/>
            <a:ext cx="8557047" cy="4813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427577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42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DBDD53-2A15-B927-669E-39FBA0D40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zh-CN" dirty="0"/>
              <a:t>8/15/2023</a:t>
            </a:r>
            <a:endParaRPr kumimoji="1"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4EE1DD5-63FE-35F7-83FA-726B9776F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CA4AE-C523-7B49-B62D-7D3D9B670670}" type="slidenum">
              <a:rPr kumimoji="1" lang="zh-CN" altLang="en-US" smtClean="0"/>
              <a:pPr/>
              <a:t>6</a:t>
            </a:fld>
            <a:endParaRPr kumimoji="1" lang="zh-CN" altLang="en-US"/>
          </a:p>
        </p:txBody>
      </p:sp>
      <p:sp>
        <p:nvSpPr>
          <p:cNvPr id="9" name="标题 1">
            <a:extLst>
              <a:ext uri="{FF2B5EF4-FFF2-40B4-BE49-F238E27FC236}">
                <a16:creationId xmlns:a16="http://schemas.microsoft.com/office/drawing/2014/main" id="{61C52335-0C84-531B-ABAA-40B0CE752374}"/>
              </a:ext>
            </a:extLst>
          </p:cNvPr>
          <p:cNvSpPr txBox="1">
            <a:spLocks/>
          </p:cNvSpPr>
          <p:nvPr/>
        </p:nvSpPr>
        <p:spPr>
          <a:xfrm>
            <a:off x="243911" y="360095"/>
            <a:ext cx="11512660" cy="7543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" altLang="zh-CN" sz="3600" b="1" dirty="0">
                <a:solidFill>
                  <a:srgbClr val="000000"/>
                </a:solidFill>
                <a:latin typeface="Georgia" panose="02040502050405020303" pitchFamily="18" charset="0"/>
              </a:rPr>
              <a:t>Volumetric Video Representations with Dynamic Codebooks (NeurIPS2023)</a:t>
            </a:r>
          </a:p>
        </p:txBody>
      </p:sp>
      <p:sp>
        <p:nvSpPr>
          <p:cNvPr id="10" name="内容占位符 2">
            <a:extLst>
              <a:ext uri="{FF2B5EF4-FFF2-40B4-BE49-F238E27FC236}">
                <a16:creationId xmlns:a16="http://schemas.microsoft.com/office/drawing/2014/main" id="{3FD8CB80-2F8D-A32A-5789-6CC8D14303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367" y="1344858"/>
            <a:ext cx="11495134" cy="5098323"/>
          </a:xfrm>
        </p:spPr>
        <p:txBody>
          <a:bodyPr>
            <a:normAutofit/>
          </a:bodyPr>
          <a:lstStyle/>
          <a:p>
            <a:r>
              <a:rPr lang="en" altLang="zh-CN" sz="2400" b="1" dirty="0">
                <a:latin typeface="Georgia Pro" panose="02040502050405020303" pitchFamily="18" charset="0"/>
              </a:rPr>
              <a:t>Task: </a:t>
            </a:r>
            <a:r>
              <a:rPr lang="en" altLang="zh-CN" sz="2400" dirty="0">
                <a:latin typeface="Georgia Pro" panose="02040502050405020303" pitchFamily="18" charset="0"/>
              </a:rPr>
              <a:t>high-fidelity volumetric videos with </a:t>
            </a:r>
            <a:r>
              <a:rPr lang="en" altLang="zh-CN" sz="2400" dirty="0">
                <a:solidFill>
                  <a:schemeClr val="accent2"/>
                </a:solidFill>
                <a:latin typeface="Georgia Pro" panose="02040502050405020303" pitchFamily="18" charset="0"/>
              </a:rPr>
              <a:t>low storage cost</a:t>
            </a:r>
          </a:p>
          <a:p>
            <a:endParaRPr lang="en" altLang="zh-CN" sz="2400" dirty="0">
              <a:latin typeface="Georgia Pro" panose="02040502050405020303" pitchFamily="18" charset="0"/>
            </a:endParaRPr>
          </a:p>
          <a:p>
            <a:endParaRPr lang="en" altLang="zh-CN" sz="2400" dirty="0">
              <a:latin typeface="Georgia Pro" panose="02040502050405020303" pitchFamily="18" charset="0"/>
            </a:endParaRPr>
          </a:p>
          <a:p>
            <a:endParaRPr lang="en" altLang="zh-CN" sz="2400" dirty="0">
              <a:latin typeface="Georgia Pro" panose="02040502050405020303" pitchFamily="18" charset="0"/>
            </a:endParaRPr>
          </a:p>
          <a:p>
            <a:endParaRPr lang="en" altLang="zh-CN" sz="2400" dirty="0">
              <a:latin typeface="Georgia Pro" panose="02040502050405020303" pitchFamily="18" charset="0"/>
            </a:endParaRPr>
          </a:p>
          <a:p>
            <a:endParaRPr lang="en" altLang="zh-CN" sz="2400" dirty="0">
              <a:latin typeface="Georgia Pro" panose="02040502050405020303" pitchFamily="18" charset="0"/>
            </a:endParaRPr>
          </a:p>
          <a:p>
            <a:endParaRPr lang="en" altLang="zh-CN" sz="2400" dirty="0">
              <a:latin typeface="Georgia Pro" panose="02040502050405020303" pitchFamily="18" charset="0"/>
            </a:endParaRPr>
          </a:p>
          <a:p>
            <a:endParaRPr lang="en-US" altLang="zh-CN" sz="2400" dirty="0">
              <a:latin typeface="Georgia Pro" panose="02040502050405020303" pitchFamily="18" charset="0"/>
            </a:endParaRPr>
          </a:p>
          <a:p>
            <a:pPr>
              <a:buFont typeface="Wingdings" panose="05000000000000000000" pitchFamily="2" charset="2"/>
              <a:buChar char="Ø"/>
            </a:pPr>
            <a:r>
              <a:rPr lang="en" altLang="zh-CN" sz="2400" b="1" dirty="0">
                <a:latin typeface="Georgia Pro" panose="02040502050405020303" pitchFamily="18" charset="0"/>
              </a:rPr>
              <a:t>Key idea</a:t>
            </a:r>
            <a:r>
              <a:rPr lang="en-US" altLang="zh-CN" sz="2400" dirty="0">
                <a:latin typeface="Georgia Pro" panose="02040502050405020303" pitchFamily="18" charset="0"/>
              </a:rPr>
              <a:t>: </a:t>
            </a:r>
            <a:r>
              <a:rPr lang="en" altLang="zh-CN" sz="2400" dirty="0">
                <a:latin typeface="Georgia Pro" panose="02040502050405020303" pitchFamily="18" charset="0"/>
              </a:rPr>
              <a:t>novel neural representation </a:t>
            </a:r>
            <a:r>
              <a:rPr lang="en-US" altLang="zh-CN" sz="2400" dirty="0">
                <a:latin typeface="Georgia Pro" panose="02040502050405020303" pitchFamily="18" charset="0"/>
              </a:rPr>
              <a:t>——</a:t>
            </a:r>
            <a:r>
              <a:rPr lang="zh-CN" altLang="en-US" sz="2400" dirty="0">
                <a:latin typeface="Georgia Pro" panose="02040502050405020303" pitchFamily="18" charset="0"/>
              </a:rPr>
              <a:t> </a:t>
            </a:r>
            <a:r>
              <a:rPr lang="en" altLang="zh-CN" sz="2400" dirty="0">
                <a:solidFill>
                  <a:schemeClr val="accent2"/>
                </a:solidFill>
                <a:latin typeface="Georgia Pro" panose="02040502050405020303" pitchFamily="18" charset="0"/>
              </a:rPr>
              <a:t>dynamic codebook</a:t>
            </a:r>
            <a:r>
              <a:rPr lang="en" altLang="zh-CN" sz="2400" dirty="0">
                <a:latin typeface="Georgia Pro" panose="02040502050405020303" pitchFamily="18" charset="0"/>
              </a:rPr>
              <a:t>, which first </a:t>
            </a:r>
            <a:r>
              <a:rPr lang="en" altLang="zh-CN" sz="2400" dirty="0">
                <a:solidFill>
                  <a:schemeClr val="accent2"/>
                </a:solidFill>
                <a:latin typeface="Georgia Pro" panose="02040502050405020303" pitchFamily="18" charset="0"/>
              </a:rPr>
              <a:t>merges similar features </a:t>
            </a:r>
            <a:r>
              <a:rPr lang="en" altLang="zh-CN" sz="2400" dirty="0">
                <a:latin typeface="Georgia Pro" panose="02040502050405020303" pitchFamily="18" charset="0"/>
              </a:rPr>
              <a:t>for the model compression and then </a:t>
            </a:r>
            <a:r>
              <a:rPr lang="en" altLang="zh-CN" sz="2400" dirty="0">
                <a:solidFill>
                  <a:schemeClr val="accent2"/>
                </a:solidFill>
                <a:latin typeface="Georgia Pro" panose="02040502050405020303" pitchFamily="18" charset="0"/>
              </a:rPr>
              <a:t>compensates for the potential decline</a:t>
            </a:r>
            <a:r>
              <a:rPr lang="en" altLang="zh-CN" sz="2400" dirty="0">
                <a:latin typeface="Georgia Pro" panose="02040502050405020303" pitchFamily="18" charset="0"/>
              </a:rPr>
              <a:t> </a:t>
            </a:r>
            <a:r>
              <a:rPr lang="en" altLang="zh-CN" sz="2400" dirty="0">
                <a:solidFill>
                  <a:schemeClr val="accent2"/>
                </a:solidFill>
                <a:latin typeface="Georgia Pro" panose="02040502050405020303" pitchFamily="18" charset="0"/>
              </a:rPr>
              <a:t>in rendering quality </a:t>
            </a:r>
            <a:r>
              <a:rPr lang="en" altLang="zh-CN" sz="2400" dirty="0">
                <a:latin typeface="Georgia Pro" panose="02040502050405020303" pitchFamily="18" charset="0"/>
              </a:rPr>
              <a:t>by </a:t>
            </a:r>
            <a:r>
              <a:rPr lang="en" altLang="zh-CN" sz="2400" dirty="0">
                <a:solidFill>
                  <a:schemeClr val="accent2"/>
                </a:solidFill>
                <a:latin typeface="Georgia Pro" panose="02040502050405020303" pitchFamily="18" charset="0"/>
              </a:rPr>
              <a:t>a set of dynamic codes</a:t>
            </a:r>
            <a:r>
              <a:rPr lang="en" altLang="zh-CN" sz="2400" dirty="0">
                <a:latin typeface="Georgia Pro" panose="02040502050405020303" pitchFamily="18" charset="0"/>
              </a:rPr>
              <a:t>. </a:t>
            </a:r>
            <a:endParaRPr lang="en-US" altLang="zh-CN" sz="2400" dirty="0">
              <a:latin typeface="Georgia Pro" panose="02040502050405020303" pitchFamily="18" charset="0"/>
            </a:endParaRPr>
          </a:p>
          <a:p>
            <a:pPr marL="0" indent="0">
              <a:buNone/>
            </a:pPr>
            <a:endParaRPr lang="en" altLang="zh-CN" sz="2400" dirty="0">
              <a:latin typeface="Georgia Pro" panose="02040502050405020303" pitchFamily="18" charset="0"/>
            </a:endParaRPr>
          </a:p>
          <a:p>
            <a:endParaRPr lang="en-US" sz="2400" dirty="0">
              <a:latin typeface="Georgia Pro" panose="02040502050405020303" pitchFamily="18" charset="0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709E6FE7-8292-06DE-A134-DFBC74A876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1919" y="1956269"/>
            <a:ext cx="5606142" cy="2852595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EE1BE790-E007-F1BD-B1F2-D3DB66FA14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4942" y="1956269"/>
            <a:ext cx="4492916" cy="2587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29068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8AC43F-63C7-0F58-DF38-0D43A163B2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910" y="411370"/>
            <a:ext cx="6559661" cy="754373"/>
          </a:xfrm>
        </p:spPr>
        <p:txBody>
          <a:bodyPr>
            <a:noAutofit/>
          </a:bodyPr>
          <a:lstStyle/>
          <a:p>
            <a:pPr algn="ctr"/>
            <a:r>
              <a:rPr lang="en-US" altLang="zh-CN" sz="3600" b="1" dirty="0">
                <a:solidFill>
                  <a:srgbClr val="000000"/>
                </a:solidFill>
                <a:latin typeface="Georgia" panose="02040502050405020303" pitchFamily="18" charset="0"/>
              </a:rPr>
              <a:t>Our Pipeline and Methods</a:t>
            </a:r>
            <a:endParaRPr lang="en" altLang="zh-CN" sz="3600" b="1" dirty="0">
              <a:solidFill>
                <a:srgbClr val="000000"/>
              </a:solidFill>
              <a:latin typeface="Georgia" panose="02040502050405020303" pitchFamily="18" charset="0"/>
            </a:endParaRP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DBDD53-2A15-B927-669E-39FBA0D40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zh-CN" dirty="0"/>
              <a:t>8/15/2023</a:t>
            </a:r>
            <a:endParaRPr kumimoji="1"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4EE1DD5-63FE-35F7-83FA-726B9776F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CA4AE-C523-7B49-B62D-7D3D9B670670}" type="slidenum">
              <a:rPr kumimoji="1" lang="zh-CN" altLang="en-US" smtClean="0"/>
              <a:pPr/>
              <a:t>7</a:t>
            </a:fld>
            <a:endParaRPr kumimoji="1"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37CDA62-DEF1-7C87-757A-D2E98F3594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8449" y="30866"/>
            <a:ext cx="3857846" cy="2299739"/>
          </a:xfrm>
          <a:prstGeom prst="rect">
            <a:avLst/>
          </a:prstGeom>
        </p:spPr>
      </p:pic>
      <p:sp>
        <p:nvSpPr>
          <p:cNvPr id="7" name="内容占位符 2">
            <a:extLst>
              <a:ext uri="{FF2B5EF4-FFF2-40B4-BE49-F238E27FC236}">
                <a16:creationId xmlns:a16="http://schemas.microsoft.com/office/drawing/2014/main" id="{754CFAD6-43BE-0AC6-EABB-B8C204F129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3910" y="1390879"/>
            <a:ext cx="9300823" cy="5172423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" altLang="zh-CN" sz="2400" dirty="0">
                <a:latin typeface="Georgia Pro" panose="02040502050405020303" pitchFamily="18" charset="0"/>
              </a:rPr>
              <a:t>Model volumetric videos with </a:t>
            </a:r>
            <a:r>
              <a:rPr lang="en" altLang="zh-CN" sz="2400" dirty="0">
                <a:solidFill>
                  <a:srgbClr val="0070C0"/>
                </a:solidFill>
                <a:latin typeface="Georgia Pro" panose="02040502050405020303" pitchFamily="18" charset="0"/>
              </a:rPr>
              <a:t>multiple feature planes</a:t>
            </a:r>
            <a:endParaRPr lang="en-US" sz="2400" dirty="0">
              <a:solidFill>
                <a:srgbClr val="0070C0"/>
              </a:solidFill>
              <a:latin typeface="Georgia Pro" panose="02040502050405020303" pitchFamily="18" charset="0"/>
            </a:endParaRPr>
          </a:p>
          <a:p>
            <a:pPr lvl="1">
              <a:lnSpc>
                <a:spcPct val="100000"/>
              </a:lnSpc>
            </a:pPr>
            <a:r>
              <a:rPr lang="en" altLang="zh-CN" dirty="0">
                <a:latin typeface="Georgia Pro" panose="02040502050405020303" pitchFamily="18" charset="0"/>
              </a:rPr>
              <a:t>learned with the supervision of multi-view 2D videos</a:t>
            </a:r>
            <a:endParaRPr lang="en-US" dirty="0">
              <a:latin typeface="Georgia Pro" panose="02040502050405020303" pitchFamily="18" charset="0"/>
            </a:endParaRPr>
          </a:p>
          <a:p>
            <a:pPr>
              <a:lnSpc>
                <a:spcPct val="100000"/>
              </a:lnSpc>
            </a:pPr>
            <a:r>
              <a:rPr lang="en" altLang="zh-CN" sz="2400" dirty="0">
                <a:latin typeface="Georgia Pro" panose="02040502050405020303" pitchFamily="18" charset="0"/>
              </a:rPr>
              <a:t>Convert the feature planes to an </a:t>
            </a:r>
            <a:r>
              <a:rPr lang="en" altLang="zh-CN" sz="2400" dirty="0">
                <a:solidFill>
                  <a:srgbClr val="0070C0"/>
                </a:solidFill>
                <a:latin typeface="Georgia Pro" panose="02040502050405020303" pitchFamily="18" charset="0"/>
              </a:rPr>
              <a:t>index plane as well as a codebook</a:t>
            </a:r>
          </a:p>
          <a:p>
            <a:pPr lvl="1">
              <a:lnSpc>
                <a:spcPct val="100000"/>
              </a:lnSpc>
            </a:pPr>
            <a:r>
              <a:rPr lang="en" altLang="zh-CN" sz="2000" dirty="0"/>
              <a:t> </a:t>
            </a:r>
            <a:r>
              <a:rPr lang="en-US" dirty="0">
                <a:latin typeface="Georgia Pro" panose="02040502050405020303" pitchFamily="18" charset="0"/>
              </a:rPr>
              <a:t>👍 </a:t>
            </a:r>
            <a:r>
              <a:rPr lang="en" altLang="zh-CN" dirty="0">
                <a:latin typeface="Georgia Pro" panose="02040502050405020303" pitchFamily="18" charset="0"/>
              </a:rPr>
              <a:t>the codebook is constructed by directly flattening of the feature plane</a:t>
            </a:r>
            <a:endParaRPr lang="en-US" dirty="0">
              <a:latin typeface="Georgia Pro" panose="02040502050405020303" pitchFamily="18" charset="0"/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v"/>
            </a:pPr>
            <a:r>
              <a:rPr lang="en-US" sz="2400" dirty="0">
                <a:latin typeface="Georgia Pro" panose="02040502050405020303" pitchFamily="18" charset="0"/>
              </a:rPr>
              <a:t> </a:t>
            </a:r>
            <a:r>
              <a:rPr lang="en" sz="2400" dirty="0">
                <a:latin typeface="Georgia Pro" panose="02040502050405020303" pitchFamily="18" charset="0"/>
              </a:rPr>
              <a:t>U</a:t>
            </a:r>
            <a:r>
              <a:rPr lang="en" altLang="zh-CN" sz="2400" dirty="0">
                <a:latin typeface="Georgia Pro" panose="02040502050405020303" pitchFamily="18" charset="0"/>
              </a:rPr>
              <a:t>se </a:t>
            </a:r>
            <a:r>
              <a:rPr lang="en" altLang="zh-CN" sz="2400" dirty="0">
                <a:solidFill>
                  <a:srgbClr val="0070C0"/>
                </a:solidFill>
                <a:latin typeface="Georgia Pro" panose="02040502050405020303" pitchFamily="18" charset="0"/>
              </a:rPr>
              <a:t>clustering method</a:t>
            </a:r>
            <a:r>
              <a:rPr lang="en" altLang="zh-CN" sz="2400" dirty="0">
                <a:latin typeface="Georgia Pro" panose="02040502050405020303" pitchFamily="18" charset="0"/>
              </a:rPr>
              <a:t> </a:t>
            </a:r>
            <a:r>
              <a:rPr lang="en-US" altLang="zh-CN" sz="2400" dirty="0">
                <a:latin typeface="Georgia Pro" panose="02040502050405020303" pitchFamily="18" charset="0"/>
              </a:rPr>
              <a:t>(K-means) </a:t>
            </a:r>
            <a:r>
              <a:rPr lang="en" altLang="zh-CN" sz="2400" dirty="0">
                <a:latin typeface="Georgia Pro" panose="02040502050405020303" pitchFamily="18" charset="0"/>
              </a:rPr>
              <a:t>to </a:t>
            </a:r>
            <a:r>
              <a:rPr lang="en" altLang="zh-CN" sz="2400" dirty="0">
                <a:solidFill>
                  <a:srgbClr val="0070C0"/>
                </a:solidFill>
                <a:latin typeface="Georgia Pro" panose="02040502050405020303" pitchFamily="18" charset="0"/>
              </a:rPr>
              <a:t>merge similar codes</a:t>
            </a:r>
            <a:endParaRPr lang="en-US" sz="2400" dirty="0">
              <a:solidFill>
                <a:srgbClr val="0070C0"/>
              </a:solidFill>
              <a:latin typeface="Georgia Pro" panose="02040502050405020303" pitchFamily="18" charset="0"/>
            </a:endParaRP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Ø"/>
            </a:pPr>
            <a:r>
              <a:rPr lang="en" altLang="zh-CN" sz="2400" dirty="0">
                <a:solidFill>
                  <a:srgbClr val="0070C0"/>
                </a:solidFill>
                <a:latin typeface="Georgia Pro" panose="02040502050405020303" pitchFamily="18" charset="0"/>
              </a:rPr>
              <a:t>Dynamic codes</a:t>
            </a:r>
            <a:r>
              <a:rPr lang="en" altLang="zh-CN" sz="2400" dirty="0">
                <a:latin typeface="Georgia Pro" panose="02040502050405020303" pitchFamily="18" charset="0"/>
              </a:rPr>
              <a:t> are appended to the trimmed codebook </a:t>
            </a:r>
          </a:p>
          <a:p>
            <a:pPr lvl="1">
              <a:lnSpc>
                <a:spcPct val="100000"/>
              </a:lnSpc>
            </a:pPr>
            <a:r>
              <a:rPr lang="en" altLang="zh-CN" dirty="0">
                <a:solidFill>
                  <a:srgbClr val="0070C0"/>
                </a:solidFill>
                <a:latin typeface="Georgia Pro" panose="02040502050405020303" pitchFamily="18" charset="0"/>
              </a:rPr>
              <a:t>maintain an index plane </a:t>
            </a:r>
            <a:r>
              <a:rPr lang="en" altLang="zh-CN" dirty="0">
                <a:latin typeface="Georgia Pro" panose="02040502050405020303" pitchFamily="18" charset="0"/>
              </a:rPr>
              <a:t>for each time fragment</a:t>
            </a:r>
            <a:endParaRPr lang="en" altLang="zh-CN" dirty="0"/>
          </a:p>
          <a:p>
            <a:pPr lvl="1">
              <a:lnSpc>
                <a:spcPct val="100000"/>
              </a:lnSpc>
            </a:pPr>
            <a:r>
              <a:rPr lang="en" altLang="zh-CN" dirty="0">
                <a:solidFill>
                  <a:srgbClr val="0070C0"/>
                </a:solidFill>
                <a:latin typeface="Georgia Pro" panose="02040502050405020303" pitchFamily="18" charset="0"/>
              </a:rPr>
              <a:t>optimize a portion of the codes </a:t>
            </a:r>
            <a:r>
              <a:rPr lang="en" altLang="zh-CN" dirty="0">
                <a:latin typeface="Georgia Pro" panose="02040502050405020303" pitchFamily="18" charset="0"/>
              </a:rPr>
              <a:t>for each time fragment. These codes are </a:t>
            </a:r>
            <a:r>
              <a:rPr lang="en" altLang="zh-CN" dirty="0">
                <a:solidFill>
                  <a:srgbClr val="0070C0"/>
                </a:solidFill>
                <a:latin typeface="Georgia Pro" panose="02040502050405020303" pitchFamily="18" charset="0"/>
              </a:rPr>
              <a:t>incrementally added to the codebook</a:t>
            </a:r>
            <a:r>
              <a:rPr lang="en" altLang="zh-CN" dirty="0">
                <a:latin typeface="Georgia Pro" panose="02040502050405020303" pitchFamily="18" charset="0"/>
              </a:rPr>
              <a:t>, and the corresponding positions in the index plane are updated</a:t>
            </a:r>
            <a:endParaRPr lang="en-US" dirty="0">
              <a:latin typeface="Georgia Pro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782231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DBDD53-2A15-B927-669E-39FBA0D40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zh-CN" dirty="0"/>
              <a:t>8/15/2023</a:t>
            </a:r>
            <a:endParaRPr kumimoji="1"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4EE1DD5-63FE-35F7-83FA-726B9776F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CA4AE-C523-7B49-B62D-7D3D9B670670}" type="slidenum">
              <a:rPr kumimoji="1" lang="zh-CN" altLang="en-US" smtClean="0"/>
              <a:pPr/>
              <a:t>8</a:t>
            </a:fld>
            <a:endParaRPr kumimoji="1" lang="zh-CN" altLang="en-US"/>
          </a:p>
        </p:txBody>
      </p:sp>
      <p:sp>
        <p:nvSpPr>
          <p:cNvPr id="9" name="标题 1">
            <a:extLst>
              <a:ext uri="{FF2B5EF4-FFF2-40B4-BE49-F238E27FC236}">
                <a16:creationId xmlns:a16="http://schemas.microsoft.com/office/drawing/2014/main" id="{61C52335-0C84-531B-ABAA-40B0CE752374}"/>
              </a:ext>
            </a:extLst>
          </p:cNvPr>
          <p:cNvSpPr txBox="1">
            <a:spLocks/>
          </p:cNvSpPr>
          <p:nvPr/>
        </p:nvSpPr>
        <p:spPr>
          <a:xfrm>
            <a:off x="243911" y="360095"/>
            <a:ext cx="11512660" cy="7543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" altLang="zh-CN" sz="3600" b="1" dirty="0">
                <a:solidFill>
                  <a:srgbClr val="000000"/>
                </a:solidFill>
                <a:latin typeface="Georgia" panose="02040502050405020303" pitchFamily="18" charset="0"/>
              </a:rPr>
              <a:t>AttFace: High-resolution Face Swapping with Attention Network</a:t>
            </a:r>
            <a:r>
              <a:rPr lang="en" altLang="zh-CN" sz="1400" dirty="0"/>
              <a:t> </a:t>
            </a:r>
            <a:r>
              <a:rPr lang="en" altLang="zh-CN" sz="3600" b="1" dirty="0">
                <a:solidFill>
                  <a:srgbClr val="000000"/>
                </a:solidFill>
                <a:latin typeface="Georgia" panose="02040502050405020303" pitchFamily="18" charset="0"/>
              </a:rPr>
              <a:t>(TCI)</a:t>
            </a:r>
          </a:p>
        </p:txBody>
      </p:sp>
      <p:sp>
        <p:nvSpPr>
          <p:cNvPr id="14" name="内容占位符 2">
            <a:extLst>
              <a:ext uri="{FF2B5EF4-FFF2-40B4-BE49-F238E27FC236}">
                <a16:creationId xmlns:a16="http://schemas.microsoft.com/office/drawing/2014/main" id="{CBBF5CD2-4DFE-B30E-8563-25036B4E72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368" y="1344859"/>
            <a:ext cx="11064262" cy="2290970"/>
          </a:xfrm>
        </p:spPr>
        <p:txBody>
          <a:bodyPr>
            <a:normAutofit/>
          </a:bodyPr>
          <a:lstStyle/>
          <a:p>
            <a:r>
              <a:rPr lang="en" altLang="zh-CN" sz="2400" dirty="0">
                <a:solidFill>
                  <a:schemeClr val="accent6">
                    <a:lumMod val="75000"/>
                  </a:schemeClr>
                </a:solidFill>
                <a:latin typeface="Georgia Pro" panose="02040502050405020303" pitchFamily="18" charset="0"/>
              </a:rPr>
              <a:t>Class-Specific Attributes Transfer</a:t>
            </a:r>
          </a:p>
          <a:p>
            <a:pPr lvl="1"/>
            <a:r>
              <a:rPr lang="en" altLang="zh-CN" dirty="0">
                <a:latin typeface="Georgia Pro" panose="02040502050405020303" pitchFamily="18" charset="0"/>
              </a:rPr>
              <a:t>To finely aggregate identity information between identity and reference faces, we propose a novel Identity Transfer module, which is well designed based on the </a:t>
            </a:r>
            <a:r>
              <a:rPr lang="en" altLang="zh-CN" dirty="0">
                <a:solidFill>
                  <a:schemeClr val="accent6">
                    <a:lumMod val="75000"/>
                  </a:schemeClr>
                </a:solidFill>
                <a:latin typeface="Georgia Pro" panose="02040502050405020303" pitchFamily="18" charset="0"/>
              </a:rPr>
              <a:t>self-attention mechanism</a:t>
            </a:r>
            <a:r>
              <a:rPr lang="en" altLang="zh-CN" dirty="0">
                <a:latin typeface="Georgia Pro" panose="02040502050405020303" pitchFamily="18" charset="0"/>
              </a:rPr>
              <a:t>.</a:t>
            </a:r>
          </a:p>
          <a:p>
            <a:endParaRPr lang="en" altLang="zh-CN" sz="2400" dirty="0">
              <a:latin typeface="Georgia Pro" panose="02040502050405020303" pitchFamily="18" charset="0"/>
            </a:endParaRPr>
          </a:p>
          <a:p>
            <a:endParaRPr lang="en" altLang="zh-CN" sz="2400" dirty="0">
              <a:latin typeface="Georgia Pro" panose="02040502050405020303" pitchFamily="18" charset="0"/>
            </a:endParaRPr>
          </a:p>
          <a:p>
            <a:endParaRPr lang="en" altLang="zh-CN" sz="2400" dirty="0">
              <a:latin typeface="Georgia Pro" panose="02040502050405020303" pitchFamily="18" charset="0"/>
            </a:endParaRPr>
          </a:p>
          <a:p>
            <a:endParaRPr lang="en-US" altLang="zh-CN" sz="2400" dirty="0">
              <a:latin typeface="Georgia Pro" panose="02040502050405020303" pitchFamily="18" charset="0"/>
            </a:endParaRPr>
          </a:p>
          <a:p>
            <a:pPr marL="0" indent="0">
              <a:buNone/>
            </a:pPr>
            <a:endParaRPr lang="en" altLang="zh-CN" sz="2400" dirty="0">
              <a:latin typeface="Georgia Pro" panose="02040502050405020303" pitchFamily="18" charset="0"/>
            </a:endParaRPr>
          </a:p>
          <a:p>
            <a:endParaRPr lang="en-US" sz="2400" dirty="0">
              <a:latin typeface="Georgia Pro" panose="02040502050405020303" pitchFamily="18" charset="0"/>
            </a:endParaRP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25372A3E-9AD2-C1EA-1F03-ADF0614A38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658"/>
          <a:stretch/>
        </p:blipFill>
        <p:spPr>
          <a:xfrm>
            <a:off x="3432718" y="3418190"/>
            <a:ext cx="5241073" cy="3079715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394C8F0A-41E7-3993-9DEB-769CC25EA8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7150" y="2830188"/>
            <a:ext cx="4457700" cy="52070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73B5E2B1-4AC4-9C60-34BF-4AB56DD002C1}"/>
              </a:ext>
            </a:extLst>
          </p:cNvPr>
          <p:cNvSpPr txBox="1"/>
          <p:nvPr/>
        </p:nvSpPr>
        <p:spPr>
          <a:xfrm>
            <a:off x="1632082" y="3866220"/>
            <a:ext cx="194931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rgbClr val="000000"/>
                </a:solidFill>
                <a:latin typeface="Georgia" panose="02040502050405020303" pitchFamily="18" charset="0"/>
                <a:ea typeface="+mj-ea"/>
                <a:cs typeface="+mj-cs"/>
              </a:rPr>
              <a:t>Source Face</a:t>
            </a:r>
          </a:p>
          <a:p>
            <a:r>
              <a:rPr lang="en-US" altLang="zh-CN" sz="2000" b="1" dirty="0">
                <a:solidFill>
                  <a:srgbClr val="000000"/>
                </a:solidFill>
                <a:latin typeface="Georgia" panose="02040502050405020303" pitchFamily="18" charset="0"/>
                <a:ea typeface="+mj-ea"/>
                <a:cs typeface="+mj-cs"/>
              </a:rPr>
              <a:t>Feature map</a:t>
            </a:r>
            <a:endParaRPr lang="zh-CN" altLang="en-US" sz="2000" b="1" dirty="0">
              <a:solidFill>
                <a:srgbClr val="000000"/>
              </a:solidFill>
              <a:latin typeface="Georgia" panose="02040502050405020303" pitchFamily="18" charset="0"/>
              <a:ea typeface="+mj-ea"/>
              <a:cs typeface="+mj-cs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C08FA9C-ACD5-0C0D-AC61-DE042CAA2BEB}"/>
              </a:ext>
            </a:extLst>
          </p:cNvPr>
          <p:cNvSpPr txBox="1"/>
          <p:nvPr/>
        </p:nvSpPr>
        <p:spPr>
          <a:xfrm>
            <a:off x="1632082" y="5355217"/>
            <a:ext cx="428923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rgbClr val="000000"/>
                </a:solidFill>
                <a:latin typeface="Georgia" panose="02040502050405020303" pitchFamily="18" charset="0"/>
                <a:ea typeface="+mj-ea"/>
                <a:cs typeface="+mj-cs"/>
              </a:rPr>
              <a:t>Target Face</a:t>
            </a:r>
          </a:p>
          <a:p>
            <a:r>
              <a:rPr lang="en-US" altLang="zh-CN" sz="2000" b="1" dirty="0">
                <a:solidFill>
                  <a:srgbClr val="000000"/>
                </a:solidFill>
                <a:latin typeface="Georgia" panose="02040502050405020303" pitchFamily="18" charset="0"/>
                <a:ea typeface="+mj-ea"/>
                <a:cs typeface="+mj-cs"/>
              </a:rPr>
              <a:t>Feature map</a:t>
            </a:r>
            <a:endParaRPr lang="zh-CN" altLang="en-US" sz="2000" b="1" dirty="0">
              <a:solidFill>
                <a:srgbClr val="000000"/>
              </a:solidFill>
              <a:latin typeface="Georgia" panose="02040502050405020303" pitchFamily="18" charset="0"/>
              <a:ea typeface="+mj-ea"/>
              <a:cs typeface="+mj-c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D459A79-08A8-D47D-1AB7-E06B7947C431}"/>
              </a:ext>
            </a:extLst>
          </p:cNvPr>
          <p:cNvSpPr txBox="1"/>
          <p:nvPr/>
        </p:nvSpPr>
        <p:spPr>
          <a:xfrm>
            <a:off x="4382716" y="5224164"/>
            <a:ext cx="43461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rgbClr val="000000"/>
                </a:solidFill>
                <a:latin typeface="Georgia" panose="02040502050405020303" pitchFamily="18" charset="0"/>
                <a:ea typeface="+mj-ea"/>
                <a:cs typeface="+mj-cs"/>
              </a:rPr>
              <a:t>K</a:t>
            </a:r>
            <a:endParaRPr lang="zh-CN" altLang="en-US" sz="2000" b="1" dirty="0">
              <a:solidFill>
                <a:srgbClr val="000000"/>
              </a:solidFill>
              <a:latin typeface="Georgia" panose="02040502050405020303" pitchFamily="18" charset="0"/>
              <a:ea typeface="+mj-ea"/>
              <a:cs typeface="+mj-cs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4ADE3E5-A455-C67F-12C1-369F013176BC}"/>
              </a:ext>
            </a:extLst>
          </p:cNvPr>
          <p:cNvSpPr txBox="1"/>
          <p:nvPr/>
        </p:nvSpPr>
        <p:spPr>
          <a:xfrm>
            <a:off x="5618644" y="5225462"/>
            <a:ext cx="43461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rgbClr val="000000"/>
                </a:solidFill>
                <a:latin typeface="Georgia" panose="02040502050405020303" pitchFamily="18" charset="0"/>
                <a:ea typeface="+mj-ea"/>
                <a:cs typeface="+mj-cs"/>
              </a:rPr>
              <a:t>V</a:t>
            </a:r>
            <a:endParaRPr lang="zh-CN" altLang="en-US" sz="2000" b="1" dirty="0">
              <a:solidFill>
                <a:srgbClr val="000000"/>
              </a:solidFill>
              <a:latin typeface="Georgia" panose="02040502050405020303" pitchFamily="18" charset="0"/>
              <a:ea typeface="+mj-ea"/>
              <a:cs typeface="+mj-cs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FBBA6577-DAE5-E6A8-5A47-E72B3A2F0A99}"/>
              </a:ext>
            </a:extLst>
          </p:cNvPr>
          <p:cNvSpPr txBox="1"/>
          <p:nvPr/>
        </p:nvSpPr>
        <p:spPr>
          <a:xfrm>
            <a:off x="4382716" y="4295468"/>
            <a:ext cx="43461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rgbClr val="000000"/>
                </a:solidFill>
                <a:latin typeface="Georgia" panose="02040502050405020303" pitchFamily="18" charset="0"/>
                <a:ea typeface="+mj-ea"/>
                <a:cs typeface="+mj-cs"/>
              </a:rPr>
              <a:t>Q</a:t>
            </a:r>
            <a:endParaRPr lang="zh-CN" altLang="en-US" sz="2000" b="1" dirty="0">
              <a:solidFill>
                <a:srgbClr val="000000"/>
              </a:solidFill>
              <a:latin typeface="Georgia" panose="02040502050405020303" pitchFamily="18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136740899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DBDD53-2A15-B927-669E-39FBA0D40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kumimoji="1" lang="en-US" altLang="zh-CN" dirty="0"/>
              <a:t>8/15/2023</a:t>
            </a:r>
            <a:endParaRPr kumimoji="1" lang="zh-CN" alt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4EE1DD5-63FE-35F7-83FA-726B9776F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CA4AE-C523-7B49-B62D-7D3D9B670670}" type="slidenum">
              <a:rPr kumimoji="1" lang="zh-CN" altLang="en-US" smtClean="0"/>
              <a:pPr/>
              <a:t>9</a:t>
            </a:fld>
            <a:endParaRPr kumimoji="1" lang="zh-CN" altLang="en-US"/>
          </a:p>
        </p:txBody>
      </p:sp>
      <p:sp>
        <p:nvSpPr>
          <p:cNvPr id="9" name="标题 1">
            <a:extLst>
              <a:ext uri="{FF2B5EF4-FFF2-40B4-BE49-F238E27FC236}">
                <a16:creationId xmlns:a16="http://schemas.microsoft.com/office/drawing/2014/main" id="{61C52335-0C84-531B-ABAA-40B0CE752374}"/>
              </a:ext>
            </a:extLst>
          </p:cNvPr>
          <p:cNvSpPr txBox="1">
            <a:spLocks/>
          </p:cNvSpPr>
          <p:nvPr/>
        </p:nvSpPr>
        <p:spPr>
          <a:xfrm>
            <a:off x="243911" y="360095"/>
            <a:ext cx="11512660" cy="7543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" altLang="zh-CN" sz="3600" b="1" dirty="0">
                <a:solidFill>
                  <a:srgbClr val="000000"/>
                </a:solidFill>
                <a:latin typeface="Georgia" panose="02040502050405020303" pitchFamily="18" charset="0"/>
              </a:rPr>
              <a:t>AttFace: High-resolution Face Swapping with Attention Network</a:t>
            </a:r>
            <a:r>
              <a:rPr lang="en" altLang="zh-CN" sz="1400" dirty="0"/>
              <a:t> </a:t>
            </a:r>
            <a:r>
              <a:rPr lang="en" altLang="zh-CN" sz="3600" b="1" dirty="0">
                <a:solidFill>
                  <a:srgbClr val="000000"/>
                </a:solidFill>
                <a:latin typeface="Georgia" panose="02040502050405020303" pitchFamily="18" charset="0"/>
              </a:rPr>
              <a:t>(TCI)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956157C-1241-8C9C-CE26-8E1A9F4B9D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4041" y="2731320"/>
            <a:ext cx="7772400" cy="3625030"/>
          </a:xfrm>
          <a:prstGeom prst="rect">
            <a:avLst/>
          </a:prstGeom>
        </p:spPr>
      </p:pic>
      <p:sp>
        <p:nvSpPr>
          <p:cNvPr id="14" name="内容占位符 2">
            <a:extLst>
              <a:ext uri="{FF2B5EF4-FFF2-40B4-BE49-F238E27FC236}">
                <a16:creationId xmlns:a16="http://schemas.microsoft.com/office/drawing/2014/main" id="{CBBF5CD2-4DFE-B30E-8563-25036B4E72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367" y="1344859"/>
            <a:ext cx="11162233" cy="1322142"/>
          </a:xfrm>
        </p:spPr>
        <p:txBody>
          <a:bodyPr>
            <a:normAutofit/>
          </a:bodyPr>
          <a:lstStyle/>
          <a:p>
            <a:r>
              <a:rPr lang="en" altLang="zh-CN" sz="2400" dirty="0">
                <a:solidFill>
                  <a:schemeClr val="accent6">
                    <a:lumMod val="75000"/>
                  </a:schemeClr>
                </a:solidFill>
                <a:latin typeface="Georgia Pro" panose="02040502050405020303" pitchFamily="18" charset="0"/>
              </a:rPr>
              <a:t>Background Transfer</a:t>
            </a:r>
          </a:p>
          <a:p>
            <a:pPr lvl="1"/>
            <a:r>
              <a:rPr lang="en" altLang="zh-CN" dirty="0">
                <a:latin typeface="Georgia Pro" panose="02040502050405020303" pitchFamily="18" charset="0"/>
              </a:rPr>
              <a:t>To eliminate the blending boundary, target features are aggregated with the generative features in a </a:t>
            </a:r>
            <a:r>
              <a:rPr lang="en" altLang="zh-CN" dirty="0">
                <a:solidFill>
                  <a:schemeClr val="accent6">
                    <a:lumMod val="75000"/>
                  </a:schemeClr>
                </a:solidFill>
                <a:latin typeface="Georgia Pro" panose="02040502050405020303" pitchFamily="18" charset="0"/>
              </a:rPr>
              <a:t>multi-scale manner</a:t>
            </a:r>
            <a:r>
              <a:rPr lang="en" altLang="zh-CN" dirty="0">
                <a:latin typeface="Georgia Pro" panose="02040502050405020303" pitchFamily="18" charset="0"/>
              </a:rPr>
              <a:t>.</a:t>
            </a:r>
          </a:p>
          <a:p>
            <a:pPr marL="0" indent="0">
              <a:buNone/>
            </a:pPr>
            <a:endParaRPr lang="en" altLang="zh-CN" sz="2400" dirty="0">
              <a:latin typeface="Georgia Pro" panose="02040502050405020303" pitchFamily="18" charset="0"/>
            </a:endParaRPr>
          </a:p>
          <a:p>
            <a:endParaRPr lang="en" altLang="zh-CN" sz="2400" dirty="0">
              <a:latin typeface="Georgia Pro" panose="02040502050405020303" pitchFamily="18" charset="0"/>
            </a:endParaRPr>
          </a:p>
          <a:p>
            <a:endParaRPr lang="en" altLang="zh-CN" sz="2400" dirty="0">
              <a:latin typeface="Georgia Pro" panose="02040502050405020303" pitchFamily="18" charset="0"/>
            </a:endParaRPr>
          </a:p>
          <a:p>
            <a:endParaRPr lang="en-US" altLang="zh-CN" sz="2400" dirty="0">
              <a:latin typeface="Georgia Pro" panose="02040502050405020303" pitchFamily="18" charset="0"/>
            </a:endParaRPr>
          </a:p>
          <a:p>
            <a:pPr marL="0" indent="0">
              <a:buNone/>
            </a:pPr>
            <a:endParaRPr lang="en" altLang="zh-CN" sz="2400" dirty="0">
              <a:latin typeface="Georgia Pro" panose="02040502050405020303" pitchFamily="18" charset="0"/>
            </a:endParaRPr>
          </a:p>
          <a:p>
            <a:endParaRPr lang="en-US" sz="2400" dirty="0">
              <a:latin typeface="Georgia Pro" panose="02040502050405020303" pitchFamily="18" charset="0"/>
            </a:endParaRP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633025F5-5A06-7501-7495-5738A7A689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4200" y="2387083"/>
            <a:ext cx="2794000" cy="635000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821EBC28-A821-3D68-2E19-4261CECC8D13}"/>
              </a:ext>
            </a:extLst>
          </p:cNvPr>
          <p:cNvSpPr/>
          <p:nvPr/>
        </p:nvSpPr>
        <p:spPr>
          <a:xfrm>
            <a:off x="6479478" y="4516244"/>
            <a:ext cx="1515946" cy="780586"/>
          </a:xfrm>
          <a:custGeom>
            <a:avLst/>
            <a:gdLst>
              <a:gd name="connsiteX0" fmla="*/ 0 w 1515946"/>
              <a:gd name="connsiteY0" fmla="*/ 0 h 780586"/>
              <a:gd name="connsiteX1" fmla="*/ 490156 w 1515946"/>
              <a:gd name="connsiteY1" fmla="*/ 0 h 780586"/>
              <a:gd name="connsiteX2" fmla="*/ 949993 w 1515946"/>
              <a:gd name="connsiteY2" fmla="*/ 0 h 780586"/>
              <a:gd name="connsiteX3" fmla="*/ 1515946 w 1515946"/>
              <a:gd name="connsiteY3" fmla="*/ 0 h 780586"/>
              <a:gd name="connsiteX4" fmla="*/ 1515946 w 1515946"/>
              <a:gd name="connsiteY4" fmla="*/ 382487 h 780586"/>
              <a:gd name="connsiteX5" fmla="*/ 1515946 w 1515946"/>
              <a:gd name="connsiteY5" fmla="*/ 780586 h 780586"/>
              <a:gd name="connsiteX6" fmla="*/ 1040950 w 1515946"/>
              <a:gd name="connsiteY6" fmla="*/ 780586 h 780586"/>
              <a:gd name="connsiteX7" fmla="*/ 565953 w 1515946"/>
              <a:gd name="connsiteY7" fmla="*/ 780586 h 780586"/>
              <a:gd name="connsiteX8" fmla="*/ 0 w 1515946"/>
              <a:gd name="connsiteY8" fmla="*/ 780586 h 780586"/>
              <a:gd name="connsiteX9" fmla="*/ 0 w 1515946"/>
              <a:gd name="connsiteY9" fmla="*/ 413711 h 780586"/>
              <a:gd name="connsiteX10" fmla="*/ 0 w 1515946"/>
              <a:gd name="connsiteY10" fmla="*/ 0 h 7805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515946" h="780586" extrusionOk="0">
                <a:moveTo>
                  <a:pt x="0" y="0"/>
                </a:moveTo>
                <a:cubicBezTo>
                  <a:pt x="146093" y="-4988"/>
                  <a:pt x="330051" y="8234"/>
                  <a:pt x="490156" y="0"/>
                </a:cubicBezTo>
                <a:cubicBezTo>
                  <a:pt x="650261" y="-8234"/>
                  <a:pt x="818993" y="10168"/>
                  <a:pt x="949993" y="0"/>
                </a:cubicBezTo>
                <a:cubicBezTo>
                  <a:pt x="1080993" y="-10168"/>
                  <a:pt x="1319466" y="6458"/>
                  <a:pt x="1515946" y="0"/>
                </a:cubicBezTo>
                <a:cubicBezTo>
                  <a:pt x="1516645" y="158530"/>
                  <a:pt x="1512586" y="249561"/>
                  <a:pt x="1515946" y="382487"/>
                </a:cubicBezTo>
                <a:cubicBezTo>
                  <a:pt x="1519306" y="515413"/>
                  <a:pt x="1525906" y="589316"/>
                  <a:pt x="1515946" y="780586"/>
                </a:cubicBezTo>
                <a:cubicBezTo>
                  <a:pt x="1329603" y="803592"/>
                  <a:pt x="1201452" y="791782"/>
                  <a:pt x="1040950" y="780586"/>
                </a:cubicBezTo>
                <a:cubicBezTo>
                  <a:pt x="880448" y="769390"/>
                  <a:pt x="717747" y="783953"/>
                  <a:pt x="565953" y="780586"/>
                </a:cubicBezTo>
                <a:cubicBezTo>
                  <a:pt x="414159" y="777219"/>
                  <a:pt x="261442" y="773637"/>
                  <a:pt x="0" y="780586"/>
                </a:cubicBezTo>
                <a:cubicBezTo>
                  <a:pt x="-10137" y="683036"/>
                  <a:pt x="17180" y="561118"/>
                  <a:pt x="0" y="413711"/>
                </a:cubicBezTo>
                <a:cubicBezTo>
                  <a:pt x="-17180" y="266304"/>
                  <a:pt x="20402" y="85874"/>
                  <a:pt x="0" y="0"/>
                </a:cubicBezTo>
                <a:close/>
              </a:path>
            </a:pathLst>
          </a:custGeom>
          <a:noFill/>
          <a:ln w="50800" cmpd="dbl">
            <a:solidFill>
              <a:srgbClr val="7030A0"/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25E5F141-751B-E692-4E45-1EFD97133CAE}"/>
              </a:ext>
            </a:extLst>
          </p:cNvPr>
          <p:cNvSpPr txBox="1"/>
          <p:nvPr/>
        </p:nvSpPr>
        <p:spPr>
          <a:xfrm>
            <a:off x="8071625" y="4706482"/>
            <a:ext cx="428923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rgbClr val="000000"/>
                </a:solidFill>
                <a:latin typeface="Georgia" panose="02040502050405020303" pitchFamily="18" charset="0"/>
                <a:ea typeface="+mj-ea"/>
                <a:cs typeface="+mj-cs"/>
              </a:rPr>
              <a:t>Blender Module</a:t>
            </a:r>
            <a:endParaRPr lang="zh-CN" altLang="en-US" sz="2000" b="1" dirty="0">
              <a:solidFill>
                <a:srgbClr val="000000"/>
              </a:solidFill>
              <a:latin typeface="Georgia" panose="02040502050405020303" pitchFamily="18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565635740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449</TotalTime>
  <Words>616</Words>
  <Application>Microsoft Macintosh PowerPoint</Application>
  <PresentationFormat>宽屏</PresentationFormat>
  <Paragraphs>118</Paragraphs>
  <Slides>9</Slides>
  <Notes>9</Notes>
  <HiddenSlides>0</HiddenSlides>
  <MMClips>2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6" baseType="lpstr">
      <vt:lpstr>等线</vt:lpstr>
      <vt:lpstr>等线 Light</vt:lpstr>
      <vt:lpstr>Arial</vt:lpstr>
      <vt:lpstr>Georgia</vt:lpstr>
      <vt:lpstr>Georgia Pro</vt:lpstr>
      <vt:lpstr>Wingdings</vt:lpstr>
      <vt:lpstr>Office 主题​​</vt:lpstr>
      <vt:lpstr>PhD Interview Research Introduction</vt:lpstr>
      <vt:lpstr>Short Bio</vt:lpstr>
      <vt:lpstr>Painting 3D Nature in 2D (CVPR2023)</vt:lpstr>
      <vt:lpstr>Our Pipeline and Methods</vt:lpstr>
      <vt:lpstr>Experiment Results</vt:lpstr>
      <vt:lpstr>PowerPoint 演示文稿</vt:lpstr>
      <vt:lpstr>Our Pipeline and Methods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NeuralEditor: Editing Neural Radiance Fields via Manipulating Point Clouds</dc:title>
  <dc:creator>Linzhan Mou</dc:creator>
  <cp:lastModifiedBy>Linzhan Mou</cp:lastModifiedBy>
  <cp:revision>28</cp:revision>
  <dcterms:created xsi:type="dcterms:W3CDTF">2023-08-15T01:50:25Z</dcterms:created>
  <dcterms:modified xsi:type="dcterms:W3CDTF">2023-09-23T07:32:18Z</dcterms:modified>
</cp:coreProperties>
</file>

<file path=docProps/thumbnail.jpeg>
</file>